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89" r:id="rId5"/>
  </p:sldMasterIdLst>
  <p:notesMasterIdLst>
    <p:notesMasterId r:id="rId153"/>
  </p:notesMasterIdLst>
  <p:handoutMasterIdLst>
    <p:handoutMasterId r:id="rId154"/>
  </p:handoutMasterIdLst>
  <p:sldIdLst>
    <p:sldId id="1463" r:id="rId6"/>
    <p:sldId id="1523" r:id="rId7"/>
    <p:sldId id="1655" r:id="rId8"/>
    <p:sldId id="1643" r:id="rId9"/>
    <p:sldId id="1472" r:id="rId10"/>
    <p:sldId id="1473" r:id="rId11"/>
    <p:sldId id="1500" r:id="rId12"/>
    <p:sldId id="1477" r:id="rId13"/>
    <p:sldId id="1503" r:id="rId14"/>
    <p:sldId id="1502" r:id="rId15"/>
    <p:sldId id="1494" r:id="rId16"/>
    <p:sldId id="1507" r:id="rId17"/>
    <p:sldId id="1508" r:id="rId18"/>
    <p:sldId id="1505" r:id="rId19"/>
    <p:sldId id="1506" r:id="rId20"/>
    <p:sldId id="1648" r:id="rId21"/>
    <p:sldId id="1504" r:id="rId22"/>
    <p:sldId id="1642" r:id="rId23"/>
    <p:sldId id="1525" r:id="rId24"/>
    <p:sldId id="1674" r:id="rId25"/>
    <p:sldId id="1675" r:id="rId26"/>
    <p:sldId id="1676" r:id="rId27"/>
    <p:sldId id="1677" r:id="rId28"/>
    <p:sldId id="1678" r:id="rId29"/>
    <p:sldId id="1644" r:id="rId30"/>
    <p:sldId id="1661" r:id="rId31"/>
    <p:sldId id="1510" r:id="rId32"/>
    <p:sldId id="1513" r:id="rId33"/>
    <p:sldId id="1587" r:id="rId34"/>
    <p:sldId id="1662" r:id="rId35"/>
    <p:sldId id="1588" r:id="rId36"/>
    <p:sldId id="1514" r:id="rId37"/>
    <p:sldId id="1515" r:id="rId38"/>
    <p:sldId id="1673" r:id="rId39"/>
    <p:sldId id="1679" r:id="rId40"/>
    <p:sldId id="1680" r:id="rId41"/>
    <p:sldId id="1520" r:id="rId42"/>
    <p:sldId id="1521" r:id="rId43"/>
    <p:sldId id="1613" r:id="rId44"/>
    <p:sldId id="1527" r:id="rId45"/>
    <p:sldId id="1529" r:id="rId46"/>
    <p:sldId id="1530" r:id="rId47"/>
    <p:sldId id="1531" r:id="rId48"/>
    <p:sldId id="1528" r:id="rId49"/>
    <p:sldId id="1533" r:id="rId50"/>
    <p:sldId id="1681" r:id="rId51"/>
    <p:sldId id="1539" r:id="rId52"/>
    <p:sldId id="1540" r:id="rId53"/>
    <p:sldId id="1541" r:id="rId54"/>
    <p:sldId id="1542" r:id="rId55"/>
    <p:sldId id="1543" r:id="rId56"/>
    <p:sldId id="1544" r:id="rId57"/>
    <p:sldId id="1545" r:id="rId58"/>
    <p:sldId id="1548" r:id="rId59"/>
    <p:sldId id="1550" r:id="rId60"/>
    <p:sldId id="1549" r:id="rId61"/>
    <p:sldId id="1553" r:id="rId62"/>
    <p:sldId id="1551" r:id="rId63"/>
    <p:sldId id="1552" r:id="rId64"/>
    <p:sldId id="1554" r:id="rId65"/>
    <p:sldId id="1692" r:id="rId66"/>
    <p:sldId id="1693" r:id="rId67"/>
    <p:sldId id="1546" r:id="rId68"/>
    <p:sldId id="1695" r:id="rId69"/>
    <p:sldId id="1565" r:id="rId70"/>
    <p:sldId id="1566" r:id="rId71"/>
    <p:sldId id="1708" r:id="rId72"/>
    <p:sldId id="1682" r:id="rId73"/>
    <p:sldId id="1696" r:id="rId74"/>
    <p:sldId id="1694" r:id="rId75"/>
    <p:sldId id="1697" r:id="rId76"/>
    <p:sldId id="1698" r:id="rId77"/>
    <p:sldId id="1699" r:id="rId78"/>
    <p:sldId id="1700" r:id="rId79"/>
    <p:sldId id="1701" r:id="rId80"/>
    <p:sldId id="1702" r:id="rId81"/>
    <p:sldId id="1567" r:id="rId82"/>
    <p:sldId id="1568" r:id="rId83"/>
    <p:sldId id="1569" r:id="rId84"/>
    <p:sldId id="1703" r:id="rId85"/>
    <p:sldId id="1571" r:id="rId86"/>
    <p:sldId id="1572" r:id="rId87"/>
    <p:sldId id="1583" r:id="rId88"/>
    <p:sldId id="1622" r:id="rId89"/>
    <p:sldId id="1666" r:id="rId90"/>
    <p:sldId id="1704" r:id="rId91"/>
    <p:sldId id="1667" r:id="rId92"/>
    <p:sldId id="1672" r:id="rId93"/>
    <p:sldId id="1574" r:id="rId94"/>
    <p:sldId id="1575" r:id="rId95"/>
    <p:sldId id="1577" r:id="rId96"/>
    <p:sldId id="1578" r:id="rId97"/>
    <p:sldId id="1584" r:id="rId98"/>
    <p:sldId id="1671" r:id="rId99"/>
    <p:sldId id="1586" r:id="rId100"/>
    <p:sldId id="1591" r:id="rId101"/>
    <p:sldId id="1589" r:id="rId102"/>
    <p:sldId id="1590" r:id="rId103"/>
    <p:sldId id="1593" r:id="rId104"/>
    <p:sldId id="1592" r:id="rId105"/>
    <p:sldId id="1594" r:id="rId106"/>
    <p:sldId id="1596" r:id="rId107"/>
    <p:sldId id="1595" r:id="rId108"/>
    <p:sldId id="1597" r:id="rId109"/>
    <p:sldId id="1599" r:id="rId110"/>
    <p:sldId id="1600" r:id="rId111"/>
    <p:sldId id="1601" r:id="rId112"/>
    <p:sldId id="1602" r:id="rId113"/>
    <p:sldId id="1649" r:id="rId114"/>
    <p:sldId id="1603" r:id="rId115"/>
    <p:sldId id="1604" r:id="rId116"/>
    <p:sldId id="1605" r:id="rId117"/>
    <p:sldId id="1606" r:id="rId118"/>
    <p:sldId id="1705" r:id="rId119"/>
    <p:sldId id="1650" r:id="rId120"/>
    <p:sldId id="1607" r:id="rId121"/>
    <p:sldId id="1609" r:id="rId122"/>
    <p:sldId id="1598" r:id="rId123"/>
    <p:sldId id="1610" r:id="rId124"/>
    <p:sldId id="1618" r:id="rId125"/>
    <p:sldId id="1611" r:id="rId126"/>
    <p:sldId id="1614" r:id="rId127"/>
    <p:sldId id="1615" r:id="rId128"/>
    <p:sldId id="1706" r:id="rId129"/>
    <p:sldId id="1616" r:id="rId130"/>
    <p:sldId id="1647" r:id="rId131"/>
    <p:sldId id="1617" r:id="rId132"/>
    <p:sldId id="1707" r:id="rId133"/>
    <p:sldId id="1620" r:id="rId134"/>
    <p:sldId id="1621" r:id="rId135"/>
    <p:sldId id="1612" r:id="rId136"/>
    <p:sldId id="1624" r:id="rId137"/>
    <p:sldId id="1625" r:id="rId138"/>
    <p:sldId id="1626" r:id="rId139"/>
    <p:sldId id="1627" r:id="rId140"/>
    <p:sldId id="1629" r:id="rId141"/>
    <p:sldId id="1630" r:id="rId142"/>
    <p:sldId id="1628" r:id="rId143"/>
    <p:sldId id="1633" r:id="rId144"/>
    <p:sldId id="1637" r:id="rId145"/>
    <p:sldId id="1645" r:id="rId146"/>
    <p:sldId id="1651" r:id="rId147"/>
    <p:sldId id="1653" r:id="rId148"/>
    <p:sldId id="1638" r:id="rId149"/>
    <p:sldId id="1640" r:id="rId150"/>
    <p:sldId id="1641" r:id="rId151"/>
    <p:sldId id="1471" r:id="rId1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2B9B7F3-2F44-4649-AC74-23BB99800DCE}">
          <p14:sldIdLst>
            <p14:sldId id="1463"/>
            <p14:sldId id="1523"/>
            <p14:sldId id="1655"/>
          </p14:sldIdLst>
        </p14:section>
        <p14:section name="Customer Story" id="{92CFFF99-F6FF-4941-9192-A85AC1839515}">
          <p14:sldIdLst>
            <p14:sldId id="1643"/>
            <p14:sldId id="1472"/>
            <p14:sldId id="1473"/>
            <p14:sldId id="1500"/>
            <p14:sldId id="1477"/>
            <p14:sldId id="1503"/>
          </p14:sldIdLst>
        </p14:section>
        <p14:section name="Lab Overview" id="{104F3049-84FB-43A1-B3C7-0FC926C8AA28}">
          <p14:sldIdLst>
            <p14:sldId id="1502"/>
            <p14:sldId id="1494"/>
            <p14:sldId id="1507"/>
            <p14:sldId id="1508"/>
            <p14:sldId id="1505"/>
            <p14:sldId id="1506"/>
            <p14:sldId id="1648"/>
            <p14:sldId id="1504"/>
          </p14:sldIdLst>
        </p14:section>
        <p14:section name="Lab Preparation" id="{BCB80A48-E1DF-4099-A349-393A879329C4}">
          <p14:sldIdLst>
            <p14:sldId id="1642"/>
            <p14:sldId id="1525"/>
            <p14:sldId id="1674"/>
            <p14:sldId id="1675"/>
            <p14:sldId id="1676"/>
            <p14:sldId id="1677"/>
            <p14:sldId id="1678"/>
          </p14:sldIdLst>
        </p14:section>
        <p14:section name="Phase 1" id="{74F4B78A-B586-4325-B58B-D8C6CB11B1CE}">
          <p14:sldIdLst>
            <p14:sldId id="1644"/>
          </p14:sldIdLst>
        </p14:section>
        <p14:section name="Create Resource Group" id="{E0B08F56-7184-4346-B34C-58BB9B0E39D0}">
          <p14:sldIdLst>
            <p14:sldId id="1661"/>
            <p14:sldId id="1510"/>
          </p14:sldIdLst>
        </p14:section>
        <p14:section name="Create Storage Account" id="{65261AD7-46BF-46BE-AE2B-43B68D7CB12C}">
          <p14:sldIdLst>
            <p14:sldId id="1513"/>
            <p14:sldId id="1587"/>
            <p14:sldId id="1662"/>
            <p14:sldId id="1588"/>
          </p14:sldIdLst>
        </p14:section>
        <p14:section name="Create Data Lake" id="{ADE244EF-ACE5-4B0B-A5D7-85E645D552B4}">
          <p14:sldIdLst>
            <p14:sldId id="1514"/>
            <p14:sldId id="1515"/>
            <p14:sldId id="1673"/>
            <p14:sldId id="1679"/>
            <p14:sldId id="1680"/>
            <p14:sldId id="1520"/>
            <p14:sldId id="1521"/>
            <p14:sldId id="1613"/>
          </p14:sldIdLst>
        </p14:section>
        <p14:section name="Create Event Hub" id="{A5BF3926-A8D9-4796-9F68-37B9971A2E89}">
          <p14:sldIdLst>
            <p14:sldId id="1527"/>
            <p14:sldId id="1529"/>
            <p14:sldId id="1530"/>
            <p14:sldId id="1531"/>
            <p14:sldId id="1528"/>
          </p14:sldIdLst>
        </p14:section>
        <p14:section name="Create Logic App" id="{EE115947-B22B-44F6-9476-9DEC1785CC7B}">
          <p14:sldIdLst>
            <p14:sldId id="1533"/>
            <p14:sldId id="1681"/>
            <p14:sldId id="1539"/>
            <p14:sldId id="1540"/>
            <p14:sldId id="1541"/>
            <p14:sldId id="1542"/>
            <p14:sldId id="1543"/>
            <p14:sldId id="1544"/>
            <p14:sldId id="1545"/>
            <p14:sldId id="1548"/>
          </p14:sldIdLst>
        </p14:section>
        <p14:section name="Create Stream Analytics" id="{932DC3A4-9773-4538-ABF6-D85EFB4DB3BF}">
          <p14:sldIdLst>
            <p14:sldId id="1550"/>
            <p14:sldId id="1549"/>
            <p14:sldId id="1553"/>
            <p14:sldId id="1551"/>
            <p14:sldId id="1552"/>
            <p14:sldId id="1554"/>
          </p14:sldIdLst>
        </p14:section>
        <p14:section name="Register Your Bot" id="{A040FD22-15EF-4410-AB04-47C43CC138CE}">
          <p14:sldIdLst>
            <p14:sldId id="1692"/>
            <p14:sldId id="1693"/>
          </p14:sldIdLst>
        </p14:section>
        <p14:section name="Create &amp; Configure LUIS" id="{CE546AEF-11AE-4982-9C32-FC7DDCA48499}">
          <p14:sldIdLst>
            <p14:sldId id="1546"/>
            <p14:sldId id="1695"/>
            <p14:sldId id="1565"/>
            <p14:sldId id="1566"/>
            <p14:sldId id="1708"/>
            <p14:sldId id="1682"/>
          </p14:sldIdLst>
        </p14:section>
        <p14:section name="Build Your Bot" id="{123DEF99-90C2-4336-9323-817DF4FE7AE4}">
          <p14:sldIdLst>
            <p14:sldId id="1696"/>
            <p14:sldId id="1694"/>
            <p14:sldId id="1697"/>
            <p14:sldId id="1698"/>
            <p14:sldId id="1699"/>
            <p14:sldId id="1700"/>
            <p14:sldId id="1701"/>
            <p14:sldId id="1702"/>
          </p14:sldIdLst>
        </p14:section>
        <p14:section name="Simulate Bot Interactions" id="{34BCDB62-ADA1-472E-B174-57EB2537939D}">
          <p14:sldIdLst>
            <p14:sldId id="1567"/>
            <p14:sldId id="1568"/>
            <p14:sldId id="1569"/>
            <p14:sldId id="1703"/>
          </p14:sldIdLst>
        </p14:section>
        <p14:section name="LUIS Active Learning" id="{CF22963A-282F-4DC1-B0ED-99DFA46850A8}">
          <p14:sldIdLst>
            <p14:sldId id="1571"/>
            <p14:sldId id="1572"/>
            <p14:sldId id="1583"/>
          </p14:sldIdLst>
        </p14:section>
        <p14:section name="Create Power BI Dashboard" id="{9A7FB6A9-FD1D-4D5B-A39E-F60CAE671056}">
          <p14:sldIdLst>
            <p14:sldId id="1622"/>
            <p14:sldId id="1666"/>
            <p14:sldId id="1704"/>
            <p14:sldId id="1667"/>
            <p14:sldId id="1672"/>
          </p14:sldIdLst>
        </p14:section>
        <p14:section name="Phase 1 Monitoring" id="{507EC792-29A1-4B15-A1EE-3B45A719A688}">
          <p14:sldIdLst>
            <p14:sldId id="1574"/>
            <p14:sldId id="1575"/>
            <p14:sldId id="1577"/>
            <p14:sldId id="1578"/>
          </p14:sldIdLst>
        </p14:section>
        <p14:section name="Phase 2" id="{8DCA3929-6BFE-4226-B940-FDA821C44E21}">
          <p14:sldIdLst>
            <p14:sldId id="1584"/>
          </p14:sldIdLst>
        </p14:section>
        <p14:section name="Prepare ML Training Set" id="{07627869-B881-4F6D-9711-3ACE257117F7}">
          <p14:sldIdLst>
            <p14:sldId id="1671"/>
            <p14:sldId id="1586"/>
            <p14:sldId id="1591"/>
          </p14:sldIdLst>
        </p14:section>
        <p14:section name="Create AML Workspace &amp; Experiment" id="{612B92D3-71B6-417C-8941-D042875982B4}">
          <p14:sldIdLst>
            <p14:sldId id="1589"/>
            <p14:sldId id="1590"/>
            <p14:sldId id="1593"/>
            <p14:sldId id="1592"/>
            <p14:sldId id="1594"/>
            <p14:sldId id="1596"/>
            <p14:sldId id="1595"/>
            <p14:sldId id="1597"/>
            <p14:sldId id="1599"/>
            <p14:sldId id="1600"/>
            <p14:sldId id="1601"/>
            <p14:sldId id="1602"/>
          </p14:sldIdLst>
        </p14:section>
        <p14:section name="Phase 3 - Use AML Web Service" id="{897A500E-4037-4842-B028-94AD4A6B3F28}">
          <p14:sldIdLst>
            <p14:sldId id="1649"/>
            <p14:sldId id="1603"/>
            <p14:sldId id="1604"/>
            <p14:sldId id="1605"/>
            <p14:sldId id="1606"/>
            <p14:sldId id="1705"/>
          </p14:sldIdLst>
        </p14:section>
        <p14:section name="Phase 4" id="{27776F50-A698-449B-A176-8910EE52FA98}">
          <p14:sldIdLst>
            <p14:sldId id="1650"/>
          </p14:sldIdLst>
        </p14:section>
        <p14:section name="Create SQL DW" id="{542E1D82-149F-4C0D-95D2-11C0B0ED0784}">
          <p14:sldIdLst>
            <p14:sldId id="1607"/>
            <p14:sldId id="1609"/>
            <p14:sldId id="1598"/>
            <p14:sldId id="1610"/>
          </p14:sldIdLst>
        </p14:section>
        <p14:section name="Create Data Factory" id="{A7A83000-F84F-4FDF-BF9B-E111705860F3}">
          <p14:sldIdLst>
            <p14:sldId id="1618"/>
            <p14:sldId id="1611"/>
            <p14:sldId id="1614"/>
            <p14:sldId id="1615"/>
            <p14:sldId id="1706"/>
            <p14:sldId id="1616"/>
            <p14:sldId id="1647"/>
            <p14:sldId id="1617"/>
            <p14:sldId id="1707"/>
          </p14:sldIdLst>
        </p14:section>
        <p14:section name="Monitor Data Factory" id="{5150DF23-B3C9-4508-840D-CF51E0B1C94E}">
          <p14:sldIdLst>
            <p14:sldId id="1620"/>
            <p14:sldId id="1621"/>
          </p14:sldIdLst>
        </p14:section>
        <p14:section name="Create Historical Report" id="{D6190613-D66C-438C-90D6-BCCA620A7169}">
          <p14:sldIdLst>
            <p14:sldId id="1612"/>
            <p14:sldId id="1624"/>
            <p14:sldId id="1625"/>
            <p14:sldId id="1626"/>
            <p14:sldId id="1627"/>
            <p14:sldId id="1629"/>
            <p14:sldId id="1630"/>
            <p14:sldId id="1628"/>
            <p14:sldId id="1633"/>
            <p14:sldId id="1637"/>
            <p14:sldId id="1645"/>
            <p14:sldId id="1651"/>
            <p14:sldId id="1653"/>
            <p14:sldId id="1638"/>
            <p14:sldId id="1640"/>
            <p14:sldId id="1641"/>
            <p14:sldId id="14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660066"/>
    <a:srgbClr val="996633"/>
    <a:srgbClr val="996600"/>
    <a:srgbClr val="0022CC"/>
    <a:srgbClr val="BAD80A"/>
    <a:srgbClr val="111111"/>
    <a:srgbClr val="00BCF2"/>
    <a:srgbClr val="FFFFFF"/>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6" autoAdjust="0"/>
    <p:restoredTop sz="94187" autoAdjust="0"/>
  </p:normalViewPr>
  <p:slideViewPr>
    <p:cSldViewPr>
      <p:cViewPr>
        <p:scale>
          <a:sx n="80" d="100"/>
          <a:sy n="80" d="100"/>
        </p:scale>
        <p:origin x="3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2" d="100"/>
          <a:sy n="52" d="100"/>
        </p:scale>
        <p:origin x="2946"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handoutMaster" Target="handoutMasters/handoutMaster1.xml"/><Relationship Id="rId159"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microsoft.com/office/2015/10/relationships/revisionInfo" Target="revisionInfo.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commentAuthors" Target="commentAuthor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S4 Solutions Specialist Summit</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6/6/2017 5:19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S4 Solutions Specialist Summit</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6/6/2017 2:16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solidFill>
                <a:srgbClr val="1E1E1E"/>
              </a:solidFill>
            </a:endParaRPr>
          </a:p>
        </p:txBody>
      </p:sp>
      <p:sp>
        <p:nvSpPr>
          <p:cNvPr id="4" name="Footer Placeholder 3"/>
          <p:cNvSpPr>
            <a:spLocks noGrp="1"/>
          </p:cNvSpPr>
          <p:nvPr>
            <p:ph type="ftr" sz="quarter" idx="10"/>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7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90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6/6/2017 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490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80195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02741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86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03641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54525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58967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062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26381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39921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01816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46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63" y="296897"/>
            <a:ext cx="3566121" cy="960263"/>
          </a:xfrm>
        </p:spPr>
        <p:txBody>
          <a:bodyPr wrap="square">
            <a:spAutoFit/>
          </a:bodyPr>
          <a:lstStyle>
            <a:lvl1pPr>
              <a:defRPr sz="2800" baseline="0">
                <a:gradFill>
                  <a:gsLst>
                    <a:gs pos="1250">
                      <a:schemeClr val="tx1"/>
                    </a:gs>
                    <a:gs pos="100000">
                      <a:schemeClr val="tx1"/>
                    </a:gs>
                  </a:gsLst>
                  <a:lin ang="5400000" scaled="0"/>
                </a:gradFill>
              </a:defRPr>
            </a:lvl1pPr>
          </a:lstStyle>
          <a:p>
            <a:r>
              <a:rPr lang="en-US" dirty="0"/>
              <a:t>Screenshot layout for instructions</a:t>
            </a:r>
          </a:p>
        </p:txBody>
      </p:sp>
      <p:sp>
        <p:nvSpPr>
          <p:cNvPr id="5" name="Picture Placeholder 4"/>
          <p:cNvSpPr>
            <a:spLocks noGrp="1"/>
          </p:cNvSpPr>
          <p:nvPr>
            <p:ph type="pic" sz="quarter" idx="10"/>
          </p:nvPr>
        </p:nvSpPr>
        <p:spPr bwMode="ltGray">
          <a:xfrm>
            <a:off x="3933275" y="0"/>
            <a:ext cx="850320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3" name="Content Placeholder 12"/>
          <p:cNvSpPr>
            <a:spLocks noGrp="1"/>
          </p:cNvSpPr>
          <p:nvPr>
            <p:ph sz="quarter" idx="11"/>
          </p:nvPr>
        </p:nvSpPr>
        <p:spPr>
          <a:xfrm>
            <a:off x="183263" y="1394165"/>
            <a:ext cx="3566121" cy="5303462"/>
          </a:xfrm>
        </p:spPr>
        <p:txBody>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437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893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7912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693" r:id="rId2"/>
    <p:sldLayoutId id="2147484692"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2" y="296902"/>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4"/>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40" y="6689365"/>
            <a:ext cx="3937000"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3"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262871451"/>
      </p:ext>
    </p:extLst>
  </p:cSld>
  <p:clrMap bg1="lt1" tx1="dk1" bg2="lt2" tx2="dk2" accent1="accent1" accent2="accent2" accent3="accent3" accent4="accent4" accent5="accent5" accent6="accent6" hlink="hlink" folHlink="folHlink"/>
  <p:sldLayoutIdLst>
    <p:sldLayoutId id="2147484691" r:id="rId1"/>
    <p:sldLayoutId id="2147484694" r:id="rId2"/>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13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1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powerbi.microsoft.com/en-us/documentation/powerbi-service-set-data-alerts/" TargetMode="Externa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image" Target="../media/image15.png"/><Relationship Id="rId7" Type="http://schemas.openxmlformats.org/officeDocument/2006/relationships/image" Target="../media/image21.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bluesky/2016/12/22/introduction-to-qna-maker-e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arketplace.visualstudio.com/items?itemName=AzureDataFactory.MicrosoftAzureDataFactoryToolsforVisualStudio2015" TargetMode="External"/><Relationship Id="rId2" Type="http://schemas.openxmlformats.org/officeDocument/2006/relationships/hyperlink" Target="https://www.microsoft.com/web/downloads/platform.aspx" TargetMode="External"/><Relationship Id="rId1" Type="http://schemas.openxmlformats.org/officeDocument/2006/relationships/slideLayout" Target="../slideLayouts/slideLayout1.xml"/><Relationship Id="rId5" Type="http://schemas.openxmlformats.org/officeDocument/2006/relationships/hyperlink" Target="https://www.microsoft.com/en-us/download/details.aspx?id=52676" TargetMode="External"/><Relationship Id="rId4" Type="http://schemas.openxmlformats.org/officeDocument/2006/relationships/hyperlink" Target="https://www.microsoft.com/en-us/download/details.aspx?id=4950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ev.botframework.com/"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localhost:4000/api/messages" TargetMode="External"/><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luis.ai/"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powerbi.com/"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2043514" y="5882196"/>
            <a:ext cx="1528616" cy="1101438"/>
            <a:chOff x="8511725" y="4456145"/>
            <a:chExt cx="3667575" cy="2204472"/>
          </a:xfrm>
        </p:grpSpPr>
        <p:sp>
          <p:nvSpPr>
            <p:cNvPr id="95"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6"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7"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98" name="Freeform 97"/>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47" name="Group 46"/>
          <p:cNvGrpSpPr/>
          <p:nvPr/>
        </p:nvGrpSpPr>
        <p:grpSpPr>
          <a:xfrm>
            <a:off x="9508559" y="5871234"/>
            <a:ext cx="1295988" cy="933819"/>
            <a:chOff x="8511725" y="4456145"/>
            <a:chExt cx="3667575" cy="2204472"/>
          </a:xfrm>
        </p:grpSpPr>
        <p:sp>
          <p:nvSpPr>
            <p:cNvPr id="4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4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sp>
          <p:nvSpPr>
            <p:cNvPr id="51" name="Freeform 5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0" tIns="109689" rIns="137110" bIns="109689" numCol="1" spcCol="0" rtlCol="0" fromWordArt="0" anchor="t" anchorCtr="0" forceAA="0" compatLnSpc="1">
              <a:prstTxWarp prst="textNoShape">
                <a:avLst/>
              </a:prstTxWarp>
              <a:noAutofit/>
            </a:bodyPr>
            <a:lstStyle/>
            <a:p>
              <a:pPr algn="ctr" defTabSz="699084"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8556" tIns="34278" rIns="68556" bIns="34278" numCol="1" anchor="t" anchorCtr="0" compatLnSpc="1">
              <a:prstTxWarp prst="textNoShape">
                <a:avLst/>
              </a:prstTxWarp>
            </a:bodyPr>
            <a:lstStyle/>
            <a:p>
              <a:pPr defTabSz="699287"/>
              <a:endParaRPr lang="en-US" sz="1350" kern="0" dirty="0">
                <a:solidFill>
                  <a:srgbClr val="1E1E1E"/>
                </a:solidFill>
              </a:endParaRPr>
            </a:p>
          </p:txBody>
        </p:sp>
      </p:grpSp>
      <p:grpSp>
        <p:nvGrpSpPr>
          <p:cNvPr id="53" name="Group 52"/>
          <p:cNvGrpSpPr/>
          <p:nvPr/>
        </p:nvGrpSpPr>
        <p:grpSpPr>
          <a:xfrm>
            <a:off x="1555553" y="6439268"/>
            <a:ext cx="9325372" cy="555223"/>
            <a:chOff x="0" y="6055238"/>
            <a:chExt cx="12436475" cy="940874"/>
          </a:xfrm>
        </p:grpSpPr>
        <p:sp>
          <p:nvSpPr>
            <p:cNvPr id="54" name="Freeform 53"/>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5"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6"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sp>
          <p:nvSpPr>
            <p:cNvPr id="57" name="Freeform 56"/>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grpSp>
        <p:nvGrpSpPr>
          <p:cNvPr id="58" name="Group 57"/>
          <p:cNvGrpSpPr/>
          <p:nvPr/>
        </p:nvGrpSpPr>
        <p:grpSpPr>
          <a:xfrm>
            <a:off x="2143023" y="6558915"/>
            <a:ext cx="311760" cy="415462"/>
            <a:chOff x="1358536" y="5468258"/>
            <a:chExt cx="905694" cy="1206954"/>
          </a:xfrm>
        </p:grpSpPr>
        <p:sp>
          <p:nvSpPr>
            <p:cNvPr id="59" name="Oval 58"/>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61" name="Group 60"/>
            <p:cNvGrpSpPr/>
            <p:nvPr/>
          </p:nvGrpSpPr>
          <p:grpSpPr>
            <a:xfrm>
              <a:off x="1638534" y="5957662"/>
              <a:ext cx="354805" cy="170089"/>
              <a:chOff x="6512925" y="6276975"/>
              <a:chExt cx="293527" cy="170089"/>
            </a:xfrm>
          </p:grpSpPr>
          <p:cxnSp>
            <p:nvCxnSpPr>
              <p:cNvPr id="62" name="Straight Connector 61"/>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63" name="Straight Connector 62"/>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64" name="Straight Connector 63"/>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65" name="Straight Connector 64"/>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66" name="Straight Connector 65"/>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67" name="Group 66"/>
          <p:cNvGrpSpPr/>
          <p:nvPr/>
        </p:nvGrpSpPr>
        <p:grpSpPr>
          <a:xfrm>
            <a:off x="1725011" y="6376623"/>
            <a:ext cx="399412" cy="532267"/>
            <a:chOff x="1358536" y="5468258"/>
            <a:chExt cx="905694" cy="1206954"/>
          </a:xfrm>
        </p:grpSpPr>
        <p:sp>
          <p:nvSpPr>
            <p:cNvPr id="68" name="Oval 67"/>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0" name="Group 69"/>
            <p:cNvGrpSpPr/>
            <p:nvPr/>
          </p:nvGrpSpPr>
          <p:grpSpPr>
            <a:xfrm>
              <a:off x="1638534" y="5957662"/>
              <a:ext cx="354805" cy="170089"/>
              <a:chOff x="6512925" y="6276975"/>
              <a:chExt cx="293527" cy="170089"/>
            </a:xfrm>
          </p:grpSpPr>
          <p:cxnSp>
            <p:nvCxnSpPr>
              <p:cNvPr id="71" name="Straight Connector 70"/>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72" name="Straight Connector 71"/>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73" name="Straight Connector 72"/>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74" name="Straight Connector 73"/>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75" name="Straight Connector 74"/>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76" name="Group 75"/>
          <p:cNvGrpSpPr/>
          <p:nvPr/>
        </p:nvGrpSpPr>
        <p:grpSpPr>
          <a:xfrm>
            <a:off x="10375630" y="6367966"/>
            <a:ext cx="311760" cy="415462"/>
            <a:chOff x="1358536" y="5468258"/>
            <a:chExt cx="905694" cy="1206954"/>
          </a:xfrm>
        </p:grpSpPr>
        <p:sp>
          <p:nvSpPr>
            <p:cNvPr id="77" name="Oval 76"/>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79" name="Group 78"/>
            <p:cNvGrpSpPr/>
            <p:nvPr/>
          </p:nvGrpSpPr>
          <p:grpSpPr>
            <a:xfrm>
              <a:off x="1638534" y="5957662"/>
              <a:ext cx="354805" cy="170089"/>
              <a:chOff x="6512925" y="6276975"/>
              <a:chExt cx="293527" cy="170089"/>
            </a:xfrm>
          </p:grpSpPr>
          <p:cxnSp>
            <p:nvCxnSpPr>
              <p:cNvPr id="80" name="Straight Connector 7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81" name="Straight Connector 8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82" name="Straight Connector 8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83" name="Straight Connector 8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84" name="Straight Connector 8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85" name="Group 84"/>
          <p:cNvGrpSpPr/>
          <p:nvPr/>
        </p:nvGrpSpPr>
        <p:grpSpPr>
          <a:xfrm>
            <a:off x="2524419" y="6444974"/>
            <a:ext cx="267325" cy="356245"/>
            <a:chOff x="1358536" y="5468258"/>
            <a:chExt cx="905694" cy="1206954"/>
          </a:xfrm>
        </p:grpSpPr>
        <p:sp>
          <p:nvSpPr>
            <p:cNvPr id="86" name="Oval 85"/>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30" tIns="109705" rIns="137130" bIns="109705" numCol="1" spcCol="0" rtlCol="0" fromWordArt="0" anchor="t" anchorCtr="0" forceAA="0" compatLnSpc="1">
              <a:prstTxWarp prst="textNoShape">
                <a:avLst/>
              </a:prstTxWarp>
              <a:noAutofit/>
            </a:bodyPr>
            <a:lstStyle/>
            <a:p>
              <a:pPr algn="ctr" defTabSz="699218"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8565" tIns="34283" rIns="68565" bIns="34283" numCol="1" anchor="t" anchorCtr="0" compatLnSpc="1">
              <a:prstTxWarp prst="textNoShape">
                <a:avLst/>
              </a:prstTxWarp>
            </a:bodyPr>
            <a:lstStyle/>
            <a:p>
              <a:pPr defTabSz="699421"/>
              <a:endParaRPr lang="en-US" sz="1350" kern="0" dirty="0">
                <a:solidFill>
                  <a:prstClr val="black"/>
                </a:solidFill>
              </a:endParaRPr>
            </a:p>
          </p:txBody>
        </p:sp>
        <p:grpSp>
          <p:nvGrpSpPr>
            <p:cNvPr id="88" name="Group 87"/>
            <p:cNvGrpSpPr/>
            <p:nvPr/>
          </p:nvGrpSpPr>
          <p:grpSpPr>
            <a:xfrm>
              <a:off x="1638534" y="5957662"/>
              <a:ext cx="354805" cy="170089"/>
              <a:chOff x="6512925" y="6276975"/>
              <a:chExt cx="293527" cy="170089"/>
            </a:xfrm>
          </p:grpSpPr>
          <p:cxnSp>
            <p:nvCxnSpPr>
              <p:cNvPr id="89" name="Straight Connector 88"/>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90" name="Straight Connector 89"/>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91" name="Straight Connector 90"/>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92" name="Straight Connector 91"/>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93" name="Straight Connector 92"/>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sp>
        <p:nvSpPr>
          <p:cNvPr id="111" name="Title 3"/>
          <p:cNvSpPr txBox="1">
            <a:spLocks/>
          </p:cNvSpPr>
          <p:nvPr/>
        </p:nvSpPr>
        <p:spPr>
          <a:xfrm>
            <a:off x="1124671" y="1888145"/>
            <a:ext cx="9155914" cy="1160789"/>
          </a:xfrm>
          <a:prstGeom prst="rect">
            <a:avLst/>
          </a:prstGeom>
        </p:spPr>
        <p:txBody>
          <a:bodyPr/>
          <a:lstStyle>
            <a:lvl1pPr algn="l" defTabSz="699347"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rgbClr val="FFFFFF"/>
                </a:solidFill>
                <a:latin typeface="+mn-lt"/>
              </a:rPr>
              <a:t>Cortana Intelligence Workshop</a:t>
            </a:r>
            <a:endParaRPr lang="en-US" sz="3600" dirty="0">
              <a:solidFill>
                <a:schemeClr val="bg1"/>
              </a:solidFill>
            </a:endParaRPr>
          </a:p>
        </p:txBody>
      </p:sp>
      <p:pic>
        <p:nvPicPr>
          <p:cNvPr id="114" name="Picture 113" descr="StoreSimple_Buildings_02.png"/>
          <p:cNvPicPr>
            <a:picLocks noChangeAspect="1"/>
          </p:cNvPicPr>
          <p:nvPr/>
        </p:nvPicPr>
        <p:blipFill rotWithShape="1">
          <a:blip r:embed="rId3" cstate="hqprint">
            <a:extLst>
              <a:ext uri="{28A0092B-C50C-407E-A947-70E740481C1C}">
                <a14:useLocalDpi xmlns:a14="http://schemas.microsoft.com/office/drawing/2010/main"/>
              </a:ext>
            </a:extLst>
          </a:blip>
          <a:srcRect l="30468" b="468"/>
          <a:stretch/>
        </p:blipFill>
        <p:spPr>
          <a:xfrm>
            <a:off x="8036805" y="3874291"/>
            <a:ext cx="2844119" cy="3105186"/>
          </a:xfrm>
          <a:prstGeom prst="rect">
            <a:avLst/>
          </a:prstGeom>
        </p:spPr>
      </p:pic>
    </p:spTree>
    <p:extLst>
      <p:ext uri="{BB962C8B-B14F-4D97-AF65-F5344CB8AC3E}">
        <p14:creationId xmlns:p14="http://schemas.microsoft.com/office/powerpoint/2010/main" val="2632390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Logical Architecture</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857612" y="3743923"/>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566243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7760022" y="3743923"/>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Arrow: Right 42"/>
          <p:cNvSpPr/>
          <p:nvPr/>
        </p:nvSpPr>
        <p:spPr bwMode="auto">
          <a:xfrm rot="5400000">
            <a:off x="6787501" y="502472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Arrow: Right 43"/>
          <p:cNvSpPr/>
          <p:nvPr/>
        </p:nvSpPr>
        <p:spPr bwMode="auto">
          <a:xfrm rot="10800000">
            <a:off x="5785969" y="5745084"/>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64458" y="29535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24" name="Group 23"/>
          <p:cNvGrpSpPr/>
          <p:nvPr/>
        </p:nvGrpSpPr>
        <p:grpSpPr>
          <a:xfrm>
            <a:off x="10097908" y="3494488"/>
            <a:ext cx="1807417" cy="1282920"/>
            <a:chOff x="10063581" y="3494488"/>
            <a:chExt cx="1807417" cy="1282920"/>
          </a:xfrm>
        </p:grpSpPr>
        <p:pic>
          <p:nvPicPr>
            <p:cNvPr id="17" name="Picture 16"/>
            <p:cNvPicPr>
              <a:picLocks noChangeAspect="1"/>
            </p:cNvPicPr>
            <p:nvPr/>
          </p:nvPicPr>
          <p:blipFill>
            <a:blip r:embed="rId8"/>
            <a:stretch>
              <a:fillRect/>
            </a:stretch>
          </p:blipFill>
          <p:spPr>
            <a:xfrm>
              <a:off x="10577144" y="3494488"/>
              <a:ext cx="780290" cy="780290"/>
            </a:xfrm>
            <a:prstGeom prst="rect">
              <a:avLst/>
            </a:prstGeom>
          </p:spPr>
        </p:pic>
        <p:sp>
          <p:nvSpPr>
            <p:cNvPr id="56" name="TextBox 55"/>
            <p:cNvSpPr txBox="1"/>
            <p:nvPr/>
          </p:nvSpPr>
          <p:spPr>
            <a:xfrm>
              <a:off x="10063581"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Warehouse</a:t>
              </a:r>
            </a:p>
          </p:txBody>
        </p:sp>
      </p:grpSp>
      <p:grpSp>
        <p:nvGrpSpPr>
          <p:cNvPr id="19" name="Group 18"/>
          <p:cNvGrpSpPr/>
          <p:nvPr/>
        </p:nvGrpSpPr>
        <p:grpSpPr>
          <a:xfrm>
            <a:off x="6020951" y="3494488"/>
            <a:ext cx="1807417" cy="1282920"/>
            <a:chOff x="6762713" y="3494488"/>
            <a:chExt cx="1807417" cy="1282920"/>
          </a:xfrm>
        </p:grpSpPr>
        <p:pic>
          <p:nvPicPr>
            <p:cNvPr id="15" name="Picture 14"/>
            <p:cNvPicPr>
              <a:picLocks noChangeAspect="1"/>
            </p:cNvPicPr>
            <p:nvPr/>
          </p:nvPicPr>
          <p:blipFill>
            <a:blip r:embed="rId9"/>
            <a:stretch>
              <a:fillRect/>
            </a:stretch>
          </p:blipFill>
          <p:spPr>
            <a:xfrm>
              <a:off x="7276276" y="3494488"/>
              <a:ext cx="780290" cy="780290"/>
            </a:xfrm>
            <a:prstGeom prst="rect">
              <a:avLst/>
            </a:prstGeom>
          </p:spPr>
        </p:pic>
        <p:sp>
          <p:nvSpPr>
            <p:cNvPr id="57" name="TextBox 56"/>
            <p:cNvSpPr txBox="1"/>
            <p:nvPr/>
          </p:nvSpPr>
          <p:spPr>
            <a:xfrm>
              <a:off x="6762713"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Analytics</a:t>
              </a:r>
            </a:p>
          </p:txBody>
        </p:sp>
      </p:grpSp>
      <p:grpSp>
        <p:nvGrpSpPr>
          <p:cNvPr id="28" name="Group 27"/>
          <p:cNvGrpSpPr/>
          <p:nvPr/>
        </p:nvGrpSpPr>
        <p:grpSpPr>
          <a:xfrm>
            <a:off x="6296996" y="5530838"/>
            <a:ext cx="1255326" cy="1107326"/>
            <a:chOff x="7041188" y="5530838"/>
            <a:chExt cx="1255326" cy="1107326"/>
          </a:xfrm>
        </p:grpSpPr>
        <p:pic>
          <p:nvPicPr>
            <p:cNvPr id="22" name="Picture 21"/>
            <p:cNvPicPr>
              <a:picLocks noChangeAspect="1"/>
            </p:cNvPicPr>
            <p:nvPr/>
          </p:nvPicPr>
          <p:blipFill>
            <a:blip r:embed="rId10"/>
            <a:stretch>
              <a:fillRect/>
            </a:stretch>
          </p:blipFill>
          <p:spPr>
            <a:xfrm>
              <a:off x="7278706" y="5530838"/>
              <a:ext cx="780290" cy="780290"/>
            </a:xfrm>
            <a:prstGeom prst="rect">
              <a:avLst/>
            </a:prstGeom>
          </p:spPr>
        </p:pic>
        <p:sp>
          <p:nvSpPr>
            <p:cNvPr id="58" name="TextBox 57"/>
            <p:cNvSpPr txBox="1"/>
            <p:nvPr/>
          </p:nvSpPr>
          <p:spPr>
            <a:xfrm>
              <a:off x="7041188" y="6371562"/>
              <a:ext cx="1255326"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Storage</a:t>
              </a:r>
            </a:p>
          </p:txBody>
        </p:sp>
      </p:grpSp>
      <p:grpSp>
        <p:nvGrpSpPr>
          <p:cNvPr id="27" name="Group 26"/>
          <p:cNvGrpSpPr/>
          <p:nvPr/>
        </p:nvGrpSpPr>
        <p:grpSpPr>
          <a:xfrm>
            <a:off x="4328283" y="5530838"/>
            <a:ext cx="997573" cy="1107326"/>
            <a:chOff x="5303847" y="5530838"/>
            <a:chExt cx="997573" cy="1107326"/>
          </a:xfrm>
        </p:grpSpPr>
        <p:pic>
          <p:nvPicPr>
            <p:cNvPr id="16" name="Picture 15"/>
            <p:cNvPicPr>
              <a:picLocks noChangeAspect="1"/>
            </p:cNvPicPr>
            <p:nvPr/>
          </p:nvPicPr>
          <p:blipFill>
            <a:blip r:embed="rId11"/>
            <a:stretch>
              <a:fillRect/>
            </a:stretch>
          </p:blipFill>
          <p:spPr>
            <a:xfrm>
              <a:off x="5412488" y="5530838"/>
              <a:ext cx="780290" cy="780290"/>
            </a:xfrm>
            <a:prstGeom prst="rect">
              <a:avLst/>
            </a:prstGeom>
          </p:spPr>
        </p:pic>
        <p:sp>
          <p:nvSpPr>
            <p:cNvPr id="59" name="TextBox 58"/>
            <p:cNvSpPr txBox="1"/>
            <p:nvPr/>
          </p:nvSpPr>
          <p:spPr>
            <a:xfrm>
              <a:off x="5303847" y="6371562"/>
              <a:ext cx="997573"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p>
          </p:txBody>
        </p:sp>
      </p:grpSp>
      <p:grpSp>
        <p:nvGrpSpPr>
          <p:cNvPr id="25" name="Group 24"/>
          <p:cNvGrpSpPr/>
          <p:nvPr/>
        </p:nvGrpSpPr>
        <p:grpSpPr>
          <a:xfrm>
            <a:off x="2370677" y="3494488"/>
            <a:ext cx="1248152" cy="1282920"/>
            <a:chOff x="3657945" y="3494488"/>
            <a:chExt cx="1248152" cy="1282920"/>
          </a:xfrm>
        </p:grpSpPr>
        <p:pic>
          <p:nvPicPr>
            <p:cNvPr id="18" name="Picture 17"/>
            <p:cNvPicPr>
              <a:picLocks noChangeAspect="1"/>
            </p:cNvPicPr>
            <p:nvPr/>
          </p:nvPicPr>
          <p:blipFill>
            <a:blip r:embed="rId11"/>
            <a:stretch>
              <a:fillRect/>
            </a:stretch>
          </p:blipFill>
          <p:spPr>
            <a:xfrm>
              <a:off x="3891876" y="3494488"/>
              <a:ext cx="780290" cy="780290"/>
            </a:xfrm>
            <a:prstGeom prst="rect">
              <a:avLst/>
            </a:prstGeom>
          </p:spPr>
        </p:pic>
        <p:sp>
          <p:nvSpPr>
            <p:cNvPr id="60" name="TextBox 59"/>
            <p:cNvSpPr txBox="1"/>
            <p:nvPr/>
          </p:nvSpPr>
          <p:spPr>
            <a:xfrm>
              <a:off x="3657945" y="4316906"/>
              <a:ext cx="1248152"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Azure ML</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Web Service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12"/>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84915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sp>
        <p:nvSpPr>
          <p:cNvPr id="64" name="TextBox 63"/>
          <p:cNvSpPr txBox="1"/>
          <p:nvPr/>
        </p:nvSpPr>
        <p:spPr>
          <a:xfrm>
            <a:off x="5475652" y="3222110"/>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dirty="0">
                <a:solidFill>
                  <a:schemeClr val="accent4">
                    <a:lumMod val="60000"/>
                    <a:lumOff val="40000"/>
                  </a:schemeClr>
                </a:solidFill>
              </a:rPr>
            </a:br>
            <a:r>
              <a:rPr lang="en-US" i="1" dirty="0">
                <a:solidFill>
                  <a:schemeClr val="accent4">
                    <a:lumMod val="60000"/>
                    <a:lumOff val="40000"/>
                  </a:schemeClr>
                </a:solidFill>
              </a:rPr>
              <a:t>extraction</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72" name="TextBox 71"/>
          <p:cNvSpPr txBox="1"/>
          <p:nvPr/>
        </p:nvSpPr>
        <p:spPr>
          <a:xfrm>
            <a:off x="8933319" y="6025329"/>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Orchestration</a:t>
            </a:r>
          </a:p>
        </p:txBody>
      </p:sp>
      <p:grpSp>
        <p:nvGrpSpPr>
          <p:cNvPr id="30" name="Group 29"/>
          <p:cNvGrpSpPr/>
          <p:nvPr/>
        </p:nvGrpSpPr>
        <p:grpSpPr>
          <a:xfrm>
            <a:off x="10167664" y="5366648"/>
            <a:ext cx="1667905" cy="1526093"/>
            <a:chOff x="10155768" y="5366648"/>
            <a:chExt cx="1667905" cy="1526093"/>
          </a:xfrm>
        </p:grpSpPr>
        <p:sp>
          <p:nvSpPr>
            <p:cNvPr id="69" name="Rectangle: Rounded Corners 68"/>
            <p:cNvSpPr/>
            <p:nvPr/>
          </p:nvSpPr>
          <p:spPr bwMode="auto">
            <a:xfrm>
              <a:off x="10155768" y="5366648"/>
              <a:ext cx="1667905" cy="1526093"/>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TextBox 64"/>
            <p:cNvSpPr txBox="1"/>
            <p:nvPr/>
          </p:nvSpPr>
          <p:spPr>
            <a:xfrm>
              <a:off x="10342566" y="6371562"/>
              <a:ext cx="1294309"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pic>
          <p:nvPicPr>
            <p:cNvPr id="73" name="Picture 72"/>
            <p:cNvPicPr>
              <a:picLocks noChangeAspect="1"/>
            </p:cNvPicPr>
            <p:nvPr/>
          </p:nvPicPr>
          <p:blipFill>
            <a:blip r:embed="rId13"/>
            <a:stretch>
              <a:fillRect/>
            </a:stretch>
          </p:blipFill>
          <p:spPr>
            <a:xfrm>
              <a:off x="10599575" y="5530838"/>
              <a:ext cx="780290" cy="780290"/>
            </a:xfrm>
            <a:prstGeom prst="rect">
              <a:avLst/>
            </a:prstGeom>
          </p:spPr>
        </p:pic>
      </p:grpSp>
      <p:sp>
        <p:nvSpPr>
          <p:cNvPr id="75" name="Arrow: Left-Right 74"/>
          <p:cNvSpPr/>
          <p:nvPr/>
        </p:nvSpPr>
        <p:spPr bwMode="auto">
          <a:xfrm rot="5400000">
            <a:off x="2781321" y="293869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Arrow: Bent 75"/>
          <p:cNvSpPr/>
          <p:nvPr/>
        </p:nvSpPr>
        <p:spPr bwMode="auto">
          <a:xfrm rot="16200000">
            <a:off x="3041341" y="4804841"/>
            <a:ext cx="977945" cy="1352535"/>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2583888" y="6025329"/>
            <a:ext cx="1797919"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Operationalize model </a:t>
            </a:r>
          </a:p>
        </p:txBody>
      </p:sp>
      <p:sp>
        <p:nvSpPr>
          <p:cNvPr id="79" name="TextBox 78"/>
          <p:cNvSpPr txBox="1"/>
          <p:nvPr/>
        </p:nvSpPr>
        <p:spPr>
          <a:xfrm>
            <a:off x="2012043" y="2842312"/>
            <a:ext cx="801718" cy="474181"/>
          </a:xfrm>
          <a:prstGeom prst="rect">
            <a:avLst/>
          </a:prstGeom>
          <a:noFill/>
        </p:spPr>
        <p:txBody>
          <a:bodyPr wrap="squar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Select best offer</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14"/>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Arrow: Bent 86"/>
          <p:cNvSpPr/>
          <p:nvPr/>
        </p:nvSpPr>
        <p:spPr bwMode="auto">
          <a:xfrm rot="16200000">
            <a:off x="8971797" y="4881010"/>
            <a:ext cx="977945" cy="1195811"/>
          </a:xfrm>
          <a:prstGeom prst="bentArrow">
            <a:avLst>
              <a:gd name="adj1" fmla="val 15531"/>
              <a:gd name="adj2" fmla="val 14940"/>
              <a:gd name="adj3" fmla="val 19082"/>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50557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(2/9)</a:t>
            </a:r>
            <a:endParaRPr lang="en-GB" sz="2400" dirty="0"/>
          </a:p>
        </p:txBody>
      </p:sp>
      <p:sp>
        <p:nvSpPr>
          <p:cNvPr id="4" name="Content Placeholder 3"/>
          <p:cNvSpPr>
            <a:spLocks noGrp="1"/>
          </p:cNvSpPr>
          <p:nvPr>
            <p:ph sz="quarter" idx="11"/>
          </p:nvPr>
        </p:nvSpPr>
        <p:spPr>
          <a:xfrm>
            <a:off x="183263" y="1394165"/>
            <a:ext cx="3566121" cy="932563"/>
          </a:xfrm>
        </p:spPr>
        <p:txBody>
          <a:bodyPr/>
          <a:lstStyle/>
          <a:p>
            <a:r>
              <a:rPr lang="en-US" sz="1800" dirty="0"/>
              <a:t>In Machine Learning Studio, Click </a:t>
            </a:r>
            <a:r>
              <a:rPr lang="en-US" sz="1800" b="1" dirty="0"/>
              <a:t>+ NEW</a:t>
            </a:r>
            <a:r>
              <a:rPr lang="en-US" sz="1800" dirty="0"/>
              <a:t>, </a:t>
            </a:r>
            <a:r>
              <a:rPr lang="en-US" sz="1800" b="1" dirty="0"/>
              <a:t>Blank Experiment</a:t>
            </a:r>
            <a:endParaRPr lang="en-GB" sz="1800" b="1" dirty="0"/>
          </a:p>
        </p:txBody>
      </p:sp>
      <p:pic>
        <p:nvPicPr>
          <p:cNvPr id="5" name="Picture Placeholder 4"/>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29638967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(3/9)</a:t>
            </a:r>
            <a:endParaRPr lang="en-GB" sz="2400" dirty="0"/>
          </a:p>
        </p:txBody>
      </p:sp>
      <p:sp>
        <p:nvSpPr>
          <p:cNvPr id="4" name="Content Placeholder 3"/>
          <p:cNvSpPr>
            <a:spLocks noGrp="1"/>
          </p:cNvSpPr>
          <p:nvPr>
            <p:ph sz="quarter" idx="11"/>
          </p:nvPr>
        </p:nvSpPr>
        <p:spPr>
          <a:xfrm>
            <a:off x="183263" y="1394165"/>
            <a:ext cx="3750012" cy="3757952"/>
          </a:xfrm>
        </p:spPr>
        <p:txBody>
          <a:bodyPr/>
          <a:lstStyle/>
          <a:p>
            <a:r>
              <a:rPr lang="en-US" sz="1800" dirty="0"/>
              <a:t>Under Data Input and Output, drag </a:t>
            </a:r>
            <a:r>
              <a:rPr lang="en-US" sz="1800" b="1" dirty="0"/>
              <a:t>Import Data </a:t>
            </a:r>
            <a:r>
              <a:rPr lang="en-US" sz="1800" dirty="0"/>
              <a:t>onto the canvas.</a:t>
            </a:r>
          </a:p>
          <a:p>
            <a:r>
              <a:rPr lang="en-US" sz="1800" dirty="0"/>
              <a:t>For Account name, enter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For Account key, paste your storage account key from the previous step</a:t>
            </a:r>
          </a:p>
          <a:p>
            <a:r>
              <a:rPr lang="en-US" sz="1800" dirty="0"/>
              <a:t>For Path, type</a:t>
            </a:r>
            <a:br>
              <a:rPr lang="en-US" dirty="0"/>
            </a:br>
            <a:br>
              <a:rPr lang="en-US" sz="1200" dirty="0">
                <a:latin typeface="Lucida Console" panose="020B0609040504020204" pitchFamily="49" charset="0"/>
              </a:rPr>
            </a:br>
            <a:r>
              <a:rPr lang="en-US" sz="1200" dirty="0">
                <a:latin typeface="Lucida Console" panose="020B0609040504020204" pitchFamily="49" charset="0"/>
              </a:rPr>
              <a:t>interaction-data/interactions.csv</a:t>
            </a:r>
            <a:br>
              <a:rPr lang="en-US" sz="1200" dirty="0">
                <a:latin typeface="Lucida Console" panose="020B0609040504020204" pitchFamily="49" charset="0"/>
              </a:rPr>
            </a:br>
            <a:endParaRPr lang="en-US" dirty="0">
              <a:latin typeface="Lucida Console" panose="020B0609040504020204" pitchFamily="49" charset="0"/>
            </a:endParaRPr>
          </a:p>
          <a:p>
            <a:r>
              <a:rPr lang="en-US" sz="1800" dirty="0"/>
              <a:t>Click </a:t>
            </a:r>
            <a:r>
              <a:rPr lang="en-US" sz="1800" b="1" dirty="0"/>
              <a:t>RUN</a:t>
            </a:r>
            <a:endParaRPr lang="en-GB" sz="1800" b="1" dirty="0"/>
          </a:p>
        </p:txBody>
      </p:sp>
      <p:pic>
        <p:nvPicPr>
          <p:cNvPr id="6" name="Picture Placeholder 5"/>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33691904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(4/9)</a:t>
            </a:r>
            <a:endParaRPr lang="en-GB" sz="2400" dirty="0"/>
          </a:p>
        </p:txBody>
      </p:sp>
      <p:sp>
        <p:nvSpPr>
          <p:cNvPr id="4" name="Content Placeholder 3"/>
          <p:cNvSpPr>
            <a:spLocks noGrp="1"/>
          </p:cNvSpPr>
          <p:nvPr>
            <p:ph sz="quarter" idx="11"/>
          </p:nvPr>
        </p:nvSpPr>
        <p:spPr>
          <a:xfrm>
            <a:off x="183263" y="1394165"/>
            <a:ext cx="3566121" cy="2289858"/>
          </a:xfrm>
        </p:spPr>
        <p:txBody>
          <a:bodyPr/>
          <a:lstStyle/>
          <a:p>
            <a:r>
              <a:rPr lang="en-US" sz="1800" dirty="0"/>
              <a:t>Click on the output of the Import Data step, and then on Visualize</a:t>
            </a:r>
          </a:p>
          <a:p>
            <a:r>
              <a:rPr lang="en-US" sz="1800" dirty="0"/>
              <a:t>Note that the columns have non-descriptive names. We will rename the columns in the next step.</a:t>
            </a:r>
          </a:p>
          <a:p>
            <a:r>
              <a:rPr lang="en-US" sz="1800" dirty="0"/>
              <a:t>Close the Visualize window</a:t>
            </a:r>
            <a:endParaRPr lang="en-GB" sz="1800" dirty="0"/>
          </a:p>
        </p:txBody>
      </p:sp>
      <p:pic>
        <p:nvPicPr>
          <p:cNvPr id="8" name="Picture Placeholder 7"/>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921941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(5/9)</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Under Data Transformation </a:t>
            </a:r>
            <a:r>
              <a:rPr lang="en-US" sz="1800" dirty="0">
                <a:sym typeface="Wingdings" panose="05000000000000000000" pitchFamily="2" charset="2"/>
              </a:rPr>
              <a:t> Manipulation, drag </a:t>
            </a:r>
            <a:r>
              <a:rPr lang="en-US" sz="1800" b="1" dirty="0">
                <a:sym typeface="Wingdings" panose="05000000000000000000" pitchFamily="2" charset="2"/>
              </a:rPr>
              <a:t>Edit Metadata</a:t>
            </a:r>
            <a:r>
              <a:rPr lang="en-US" sz="1800" dirty="0">
                <a:sym typeface="Wingdings" panose="05000000000000000000" pitchFamily="2" charset="2"/>
              </a:rPr>
              <a:t> onto the canvas and connect it to the previous step.</a:t>
            </a:r>
          </a:p>
          <a:p>
            <a:r>
              <a:rPr lang="en-US" sz="1800" dirty="0">
                <a:sym typeface="Wingdings" panose="05000000000000000000" pitchFamily="2" charset="2"/>
              </a:rPr>
              <a:t>Click Launch column selector and select all columns</a:t>
            </a:r>
          </a:p>
          <a:p>
            <a:r>
              <a:rPr lang="en-US" sz="1800" dirty="0">
                <a:sym typeface="Wingdings" panose="05000000000000000000" pitchFamily="2" charset="2"/>
              </a:rPr>
              <a:t>Under new column names, enter</a:t>
            </a:r>
            <a:br>
              <a:rPr lang="en-US" sz="1800" dirty="0">
                <a:sym typeface="Wingdings" panose="05000000000000000000" pitchFamily="2" charset="2"/>
              </a:rPr>
            </a:br>
            <a:r>
              <a:rPr lang="en-GB" sz="1800" b="1" dirty="0">
                <a:sym typeface="Wingdings" panose="05000000000000000000" pitchFamily="2" charset="2"/>
              </a:rPr>
              <a:t>intent, product, offer, outcome</a:t>
            </a:r>
            <a:r>
              <a:rPr lang="en-US" sz="1800" b="1" dirty="0"/>
              <a:t> </a:t>
            </a:r>
          </a:p>
          <a:p>
            <a:r>
              <a:rPr lang="en-US" sz="1800" dirty="0"/>
              <a:t>Click </a:t>
            </a:r>
            <a:r>
              <a:rPr lang="en-US" sz="1800" b="1" dirty="0"/>
              <a:t>RUN</a:t>
            </a:r>
          </a:p>
        </p:txBody>
      </p:sp>
      <p:pic>
        <p:nvPicPr>
          <p:cNvPr id="5" name="Picture Placeholder 4"/>
          <p:cNvPicPr>
            <a:picLocks noGrp="1" noChangeAspect="1"/>
          </p:cNvPicPr>
          <p:nvPr>
            <p:ph type="pic" sz="quarter" idx="10"/>
          </p:nvPr>
        </p:nvPicPr>
        <p:blipFill>
          <a:blip r:embed="rId2"/>
          <a:srcRect t="88" b="88"/>
          <a:stretch>
            <a:fillRect/>
          </a:stretch>
        </p:blipFill>
        <p:spPr>
          <a:prstGeom prst="rect">
            <a:avLst/>
          </a:prstGeom>
        </p:spPr>
      </p:pic>
    </p:spTree>
    <p:extLst>
      <p:ext uri="{BB962C8B-B14F-4D97-AF65-F5344CB8AC3E}">
        <p14:creationId xmlns:p14="http://schemas.microsoft.com/office/powerpoint/2010/main" val="1828768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(6/9)</a:t>
            </a:r>
            <a:endParaRPr lang="en-GB" sz="2400" dirty="0"/>
          </a:p>
        </p:txBody>
      </p:sp>
      <p:sp>
        <p:nvSpPr>
          <p:cNvPr id="4" name="Content Placeholder 3"/>
          <p:cNvSpPr>
            <a:spLocks noGrp="1"/>
          </p:cNvSpPr>
          <p:nvPr>
            <p:ph sz="quarter" idx="11"/>
          </p:nvPr>
        </p:nvSpPr>
        <p:spPr>
          <a:xfrm>
            <a:off x="183263" y="1394165"/>
            <a:ext cx="3566121" cy="3287054"/>
          </a:xfrm>
        </p:spPr>
        <p:txBody>
          <a:bodyPr/>
          <a:lstStyle/>
          <a:p>
            <a:r>
              <a:rPr lang="en-US" sz="1800" dirty="0"/>
              <a:t>Under Data Transformation </a:t>
            </a:r>
            <a:r>
              <a:rPr lang="en-US" sz="1800" dirty="0">
                <a:sym typeface="Wingdings" panose="05000000000000000000" pitchFamily="2" charset="2"/>
              </a:rPr>
              <a:t> Sample and Split, drag </a:t>
            </a:r>
            <a:r>
              <a:rPr lang="en-US" sz="1800" b="1" dirty="0">
                <a:sym typeface="Wingdings" panose="05000000000000000000" pitchFamily="2" charset="2"/>
              </a:rPr>
              <a:t>Split Data </a:t>
            </a:r>
            <a:r>
              <a:rPr lang="en-US" sz="1800" dirty="0">
                <a:sym typeface="Wingdings" panose="05000000000000000000" pitchFamily="2" charset="2"/>
              </a:rPr>
              <a:t>onto the canvas and connect it to the previous step.</a:t>
            </a:r>
          </a:p>
          <a:p>
            <a:r>
              <a:rPr lang="en-US" sz="1800" dirty="0">
                <a:sym typeface="Wingdings" panose="05000000000000000000" pitchFamily="2" charset="2"/>
              </a:rPr>
              <a:t>Under Fraction of rows in the first…, type </a:t>
            </a:r>
            <a:r>
              <a:rPr lang="en-US" sz="1800" b="1" dirty="0">
                <a:sym typeface="Wingdings" panose="05000000000000000000" pitchFamily="2" charset="2"/>
              </a:rPr>
              <a:t>0.8</a:t>
            </a:r>
          </a:p>
          <a:p>
            <a:r>
              <a:rPr lang="en-US" sz="1800" dirty="0">
                <a:sym typeface="Wingdings" panose="05000000000000000000" pitchFamily="2" charset="2"/>
              </a:rPr>
              <a:t>Under Machine Learning  Initialize Model  Classification, drag </a:t>
            </a:r>
            <a:r>
              <a:rPr lang="en-US" sz="1800" b="1" dirty="0">
                <a:sym typeface="Wingdings" panose="05000000000000000000" pitchFamily="2" charset="2"/>
              </a:rPr>
              <a:t>Two-Class Decision Forest </a:t>
            </a:r>
            <a:r>
              <a:rPr lang="en-US" sz="1800" dirty="0">
                <a:sym typeface="Wingdings" panose="05000000000000000000" pitchFamily="2" charset="2"/>
              </a:rPr>
              <a:t>onto the canvas</a:t>
            </a: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27040115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(7/9)</a:t>
            </a:r>
            <a:endParaRPr lang="en-GB" sz="2400" dirty="0"/>
          </a:p>
        </p:txBody>
      </p:sp>
      <p:sp>
        <p:nvSpPr>
          <p:cNvPr id="4" name="Content Placeholder 3"/>
          <p:cNvSpPr>
            <a:spLocks noGrp="1"/>
          </p:cNvSpPr>
          <p:nvPr>
            <p:ph sz="quarter" idx="11"/>
          </p:nvPr>
        </p:nvSpPr>
        <p:spPr>
          <a:xfrm>
            <a:off x="183263" y="1394165"/>
            <a:ext cx="3566121" cy="3487108"/>
          </a:xfrm>
        </p:spPr>
        <p:txBody>
          <a:bodyPr/>
          <a:lstStyle/>
          <a:p>
            <a:r>
              <a:rPr lang="en-US" sz="1800" dirty="0">
                <a:sym typeface="Wingdings" panose="05000000000000000000" pitchFamily="2" charset="2"/>
              </a:rPr>
              <a:t>Under Machine Learning  Train, drag </a:t>
            </a:r>
            <a:r>
              <a:rPr lang="en-US" sz="1800" b="1" dirty="0">
                <a:sym typeface="Wingdings" panose="05000000000000000000" pitchFamily="2" charset="2"/>
              </a:rPr>
              <a:t>Train Model </a:t>
            </a:r>
            <a:r>
              <a:rPr lang="en-US" sz="1800" dirty="0">
                <a:sym typeface="Wingdings" panose="05000000000000000000" pitchFamily="2" charset="2"/>
              </a:rPr>
              <a:t>onto the canvas</a:t>
            </a:r>
          </a:p>
          <a:p>
            <a:r>
              <a:rPr lang="en-US" sz="1800" dirty="0">
                <a:sym typeface="Wingdings" panose="05000000000000000000" pitchFamily="2" charset="2"/>
              </a:rPr>
              <a:t>Connect it to the first data split and to the Decision Forest model</a:t>
            </a:r>
          </a:p>
          <a:p>
            <a:r>
              <a:rPr lang="en-US" sz="1800" dirty="0">
                <a:sym typeface="Wingdings" panose="05000000000000000000" pitchFamily="2" charset="2"/>
              </a:rPr>
              <a:t>Click Launch column selector</a:t>
            </a:r>
          </a:p>
          <a:p>
            <a:r>
              <a:rPr lang="en-US" sz="1800" dirty="0">
                <a:sym typeface="Wingdings" panose="05000000000000000000" pitchFamily="2" charset="2"/>
              </a:rPr>
              <a:t>Click on the column name text box and choose </a:t>
            </a:r>
            <a:r>
              <a:rPr lang="en-US" sz="1800" b="1" dirty="0">
                <a:sym typeface="Wingdings" panose="05000000000000000000" pitchFamily="2" charset="2"/>
              </a:rPr>
              <a:t>outcome</a:t>
            </a:r>
            <a:r>
              <a:rPr lang="en-US" sz="1800" dirty="0">
                <a:sym typeface="Wingdings" panose="05000000000000000000" pitchFamily="2" charset="2"/>
              </a:rPr>
              <a:t> </a:t>
            </a:r>
          </a:p>
          <a:p>
            <a:r>
              <a:rPr lang="en-US" sz="1800" dirty="0">
                <a:sym typeface="Wingdings" panose="05000000000000000000" pitchFamily="2" charset="2"/>
              </a:rPr>
              <a:t>Click OK</a:t>
            </a:r>
          </a:p>
          <a:p>
            <a:endParaRPr lang="en-US" dirty="0">
              <a:sym typeface="Wingdings" panose="05000000000000000000" pitchFamily="2" charset="2"/>
            </a:endParaRPr>
          </a:p>
        </p:txBody>
      </p:sp>
      <p:pic>
        <p:nvPicPr>
          <p:cNvPr id="5" name="Picture Placeholder 4"/>
          <p:cNvPicPr>
            <a:picLocks noGrp="1" noChangeAspect="1"/>
          </p:cNvPicPr>
          <p:nvPr>
            <p:ph type="pic" sz="quarter" idx="10"/>
          </p:nvPr>
        </p:nvPicPr>
        <p:blipFill>
          <a:blip r:embed="rId2"/>
          <a:srcRect l="22" r="22"/>
          <a:stretch>
            <a:fillRect/>
          </a:stretch>
        </p:blipFill>
        <p:spPr>
          <a:prstGeom prst="rect">
            <a:avLst/>
          </a:prstGeom>
        </p:spPr>
      </p:pic>
    </p:spTree>
    <p:extLst>
      <p:ext uri="{BB962C8B-B14F-4D97-AF65-F5344CB8AC3E}">
        <p14:creationId xmlns:p14="http://schemas.microsoft.com/office/powerpoint/2010/main" val="107007025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(8/9)</a:t>
            </a:r>
            <a:endParaRPr lang="en-GB" sz="2400" dirty="0"/>
          </a:p>
        </p:txBody>
      </p:sp>
      <p:sp>
        <p:nvSpPr>
          <p:cNvPr id="4" name="Content Placeholder 3"/>
          <p:cNvSpPr>
            <a:spLocks noGrp="1"/>
          </p:cNvSpPr>
          <p:nvPr>
            <p:ph sz="quarter" idx="11"/>
          </p:nvPr>
        </p:nvSpPr>
        <p:spPr>
          <a:xfrm>
            <a:off x="183263" y="1394165"/>
            <a:ext cx="3566121" cy="3431709"/>
          </a:xfrm>
        </p:spPr>
        <p:txBody>
          <a:bodyPr/>
          <a:lstStyle/>
          <a:p>
            <a:r>
              <a:rPr lang="en-US" sz="1800" dirty="0">
                <a:sym typeface="Wingdings" panose="05000000000000000000" pitchFamily="2" charset="2"/>
              </a:rPr>
              <a:t>Under Machine Learning  Score, drag </a:t>
            </a:r>
            <a:r>
              <a:rPr lang="en-US" sz="1800" b="1" dirty="0">
                <a:sym typeface="Wingdings" panose="05000000000000000000" pitchFamily="2" charset="2"/>
              </a:rPr>
              <a:t>Score Model </a:t>
            </a:r>
            <a:r>
              <a:rPr lang="en-US" sz="1800" dirty="0">
                <a:sym typeface="Wingdings" panose="05000000000000000000" pitchFamily="2" charset="2"/>
              </a:rPr>
              <a:t>onto the canvas</a:t>
            </a:r>
          </a:p>
          <a:p>
            <a:r>
              <a:rPr lang="en-US" sz="1800" dirty="0">
                <a:sym typeface="Wingdings" panose="05000000000000000000" pitchFamily="2" charset="2"/>
              </a:rPr>
              <a:t>Connect it to the second Split Data output and to the trained model</a:t>
            </a:r>
          </a:p>
          <a:p>
            <a:r>
              <a:rPr lang="en-US" sz="1800" dirty="0">
                <a:sym typeface="Wingdings" panose="05000000000000000000" pitchFamily="2" charset="2"/>
              </a:rPr>
              <a:t>Under Machine Learning  Evaluate, drag </a:t>
            </a:r>
            <a:r>
              <a:rPr lang="en-US" sz="1800" b="1" dirty="0">
                <a:sym typeface="Wingdings" panose="05000000000000000000" pitchFamily="2" charset="2"/>
              </a:rPr>
              <a:t>Evaluate Model</a:t>
            </a:r>
            <a:r>
              <a:rPr lang="en-US" sz="1800" dirty="0">
                <a:sym typeface="Wingdings" panose="05000000000000000000" pitchFamily="2" charset="2"/>
              </a:rPr>
              <a:t> onto the canvas</a:t>
            </a:r>
          </a:p>
          <a:p>
            <a:r>
              <a:rPr lang="en-US" sz="1800" dirty="0">
                <a:sym typeface="Wingdings" panose="05000000000000000000" pitchFamily="2" charset="2"/>
              </a:rPr>
              <a:t>Connect it to the scored model</a:t>
            </a:r>
          </a:p>
          <a:p>
            <a:r>
              <a:rPr lang="en-US" sz="1800" dirty="0">
                <a:sym typeface="Wingdings" panose="05000000000000000000" pitchFamily="2" charset="2"/>
              </a:rPr>
              <a:t>Click </a:t>
            </a:r>
            <a:r>
              <a:rPr lang="en-US" sz="1800" b="1" dirty="0">
                <a:sym typeface="Wingdings" panose="05000000000000000000" pitchFamily="2" charset="2"/>
              </a:rPr>
              <a:t>Run</a:t>
            </a:r>
          </a:p>
        </p:txBody>
      </p:sp>
      <p:pic>
        <p:nvPicPr>
          <p:cNvPr id="8" name="Picture Placeholder 7"/>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389878462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849463"/>
          </a:xfrm>
        </p:spPr>
        <p:txBody>
          <a:bodyPr/>
          <a:lstStyle/>
          <a:p>
            <a:r>
              <a:rPr lang="en-US" sz="2400" dirty="0"/>
              <a:t>Create AML experiment (9/9)</a:t>
            </a:r>
            <a:endParaRPr lang="en-GB" sz="2400" dirty="0"/>
          </a:p>
        </p:txBody>
      </p:sp>
      <p:sp>
        <p:nvSpPr>
          <p:cNvPr id="4" name="Content Placeholder 3"/>
          <p:cNvSpPr>
            <a:spLocks noGrp="1"/>
          </p:cNvSpPr>
          <p:nvPr>
            <p:ph sz="quarter" idx="11"/>
          </p:nvPr>
        </p:nvSpPr>
        <p:spPr>
          <a:xfrm>
            <a:off x="183263" y="1394165"/>
            <a:ext cx="3566121" cy="5149102"/>
          </a:xfrm>
        </p:spPr>
        <p:txBody>
          <a:bodyPr/>
          <a:lstStyle/>
          <a:p>
            <a:r>
              <a:rPr lang="en-US" sz="1800" dirty="0"/>
              <a:t>Click on the output of the Evaluate Model step, and then on Visualize</a:t>
            </a:r>
          </a:p>
          <a:p>
            <a:r>
              <a:rPr lang="en-US" sz="1800" dirty="0"/>
              <a:t>Note the accuracy of the model is 0.609. Your figure will be slightly different because of randomness in the simulator.</a:t>
            </a:r>
          </a:p>
          <a:p>
            <a:r>
              <a:rPr lang="en-US" sz="1800" i="1" dirty="0"/>
              <a:t>In the simplest interpretation, if 50% of customers would want each of the two offers, machine learning allows us to predict the correct offer for 60.9% of customers, up from 50% with a ‘coin </a:t>
            </a:r>
            <a:r>
              <a:rPr lang="en-US" sz="1800" i="1" dirty="0" err="1"/>
              <a:t>toss’</a:t>
            </a:r>
            <a:r>
              <a:rPr lang="en-US" sz="1800" i="1" dirty="0"/>
              <a:t> or by making the same offer to all customers.</a:t>
            </a:r>
          </a:p>
          <a:p>
            <a:r>
              <a:rPr lang="en-US" sz="1800" dirty="0"/>
              <a:t>Close the Evaluation results dialog.</a:t>
            </a:r>
            <a:endParaRPr lang="en-GB" sz="1800" dirty="0"/>
          </a:p>
        </p:txBody>
      </p:sp>
      <p:pic>
        <p:nvPicPr>
          <p:cNvPr id="6" name="Picture Placeholder 5"/>
          <p:cNvPicPr>
            <a:picLocks noGrp="1" noChangeAspect="1"/>
          </p:cNvPicPr>
          <p:nvPr>
            <p:ph type="pic" sz="quarter" idx="10"/>
          </p:nvPr>
        </p:nvPicPr>
        <p:blipFill>
          <a:blip r:embed="rId2"/>
          <a:srcRect t="71" b="71"/>
          <a:stretch>
            <a:fillRect/>
          </a:stretch>
        </p:blipFill>
        <p:spPr>
          <a:prstGeom prst="rect">
            <a:avLst/>
          </a:prstGeom>
        </p:spPr>
      </p:pic>
    </p:spTree>
    <p:extLst>
      <p:ext uri="{BB962C8B-B14F-4D97-AF65-F5344CB8AC3E}">
        <p14:creationId xmlns:p14="http://schemas.microsoft.com/office/powerpoint/2010/main" val="38692228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AML web service</a:t>
            </a:r>
            <a:endParaRPr lang="en-GB" sz="2400" dirty="0"/>
          </a:p>
        </p:txBody>
      </p:sp>
      <p:sp>
        <p:nvSpPr>
          <p:cNvPr id="4" name="Content Placeholder 3"/>
          <p:cNvSpPr>
            <a:spLocks noGrp="1"/>
          </p:cNvSpPr>
          <p:nvPr>
            <p:ph sz="quarter" idx="11"/>
          </p:nvPr>
        </p:nvSpPr>
        <p:spPr>
          <a:xfrm>
            <a:off x="183262" y="1211287"/>
            <a:ext cx="3566121" cy="5841599"/>
          </a:xfrm>
        </p:spPr>
        <p:txBody>
          <a:bodyPr/>
          <a:lstStyle/>
          <a:p>
            <a:pPr marL="0" indent="0">
              <a:buNone/>
            </a:pPr>
            <a:r>
              <a:rPr lang="en-US" sz="1800" i="1" dirty="0"/>
              <a:t>We deploy a web service to allow the bot running our trained model on new interactions, and issue the offer predicted to be the most likely to be accepted.</a:t>
            </a:r>
          </a:p>
          <a:p>
            <a:r>
              <a:rPr lang="en-US" sz="1800" dirty="0"/>
              <a:t>Click </a:t>
            </a:r>
            <a:r>
              <a:rPr lang="en-US" sz="1800" b="1" dirty="0"/>
              <a:t>Set up Web Service </a:t>
            </a:r>
            <a:r>
              <a:rPr lang="en-US" sz="1800" dirty="0">
                <a:sym typeface="Wingdings" panose="05000000000000000000" pitchFamily="2" charset="2"/>
              </a:rPr>
              <a:t> </a:t>
            </a:r>
            <a:r>
              <a:rPr lang="en-US" sz="1800" b="1" dirty="0">
                <a:sym typeface="Wingdings" panose="05000000000000000000" pitchFamily="2" charset="2"/>
              </a:rPr>
              <a:t>Predictive Web Service</a:t>
            </a:r>
          </a:p>
          <a:p>
            <a:r>
              <a:rPr lang="en-US" sz="1800" dirty="0">
                <a:sym typeface="Wingdings" panose="05000000000000000000" pitchFamily="2" charset="2"/>
              </a:rPr>
              <a:t>Change the connection from Web service input to go to Score Model, rather than Edit Metadata.  Delete and reconnect…</a:t>
            </a:r>
          </a:p>
          <a:p>
            <a:r>
              <a:rPr lang="en-US" sz="1800" dirty="0">
                <a:sym typeface="Wingdings" panose="05000000000000000000" pitchFamily="2" charset="2"/>
              </a:rPr>
              <a:t>Click </a:t>
            </a:r>
            <a:r>
              <a:rPr lang="en-US" sz="1800" b="1" dirty="0">
                <a:sym typeface="Wingdings" panose="05000000000000000000" pitchFamily="2" charset="2"/>
              </a:rPr>
              <a:t>RUN</a:t>
            </a:r>
          </a:p>
          <a:p>
            <a:r>
              <a:rPr lang="en-US" sz="1800" dirty="0"/>
              <a:t>Click </a:t>
            </a:r>
            <a:r>
              <a:rPr lang="en-US" sz="1800" b="1" dirty="0"/>
              <a:t>DEPLOY WEB SERVICE </a:t>
            </a:r>
            <a:r>
              <a:rPr lang="en-US" sz="1800" dirty="0"/>
              <a:t>&gt; </a:t>
            </a:r>
            <a:r>
              <a:rPr lang="en-US" sz="1800" b="1" dirty="0"/>
              <a:t>Deploy Web Service New</a:t>
            </a:r>
          </a:p>
          <a:p>
            <a:r>
              <a:rPr lang="en-US" sz="1800" dirty="0"/>
              <a:t>Choose Price Plan (cisbot00amlPlan) created along with the AML workspace</a:t>
            </a:r>
          </a:p>
          <a:p>
            <a:r>
              <a:rPr lang="en-US" sz="1800" dirty="0"/>
              <a:t>Click </a:t>
            </a:r>
            <a:r>
              <a:rPr lang="en-US" sz="1800" b="1" dirty="0"/>
              <a:t>Deploy</a:t>
            </a:r>
          </a:p>
          <a:p>
            <a:endParaRPr lang="en-GB" dirty="0"/>
          </a:p>
        </p:txBody>
      </p:sp>
      <p:pic>
        <p:nvPicPr>
          <p:cNvPr id="5" name="Picture Placeholder 4"/>
          <p:cNvPicPr>
            <a:picLocks noGrp="1" noChangeAspect="1"/>
          </p:cNvPicPr>
          <p:nvPr>
            <p:ph type="pic" sz="quarter" idx="10"/>
          </p:nvPr>
        </p:nvPicPr>
        <p:blipFill>
          <a:blip r:embed="rId2"/>
          <a:srcRect l="234" r="234"/>
          <a:stretch>
            <a:fillRect/>
          </a:stretch>
        </p:blipFill>
        <p:spPr>
          <a:prstGeom prst="rect">
            <a:avLst/>
          </a:prstGeom>
        </p:spPr>
      </p:pic>
    </p:spTree>
    <p:extLst>
      <p:ext uri="{BB962C8B-B14F-4D97-AF65-F5344CB8AC3E}">
        <p14:creationId xmlns:p14="http://schemas.microsoft.com/office/powerpoint/2010/main" val="29646118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3: integrate bot with machine learning</a:t>
            </a:r>
            <a:endParaRPr lang="en-GB" dirty="0"/>
          </a:p>
        </p:txBody>
      </p:sp>
      <p:sp>
        <p:nvSpPr>
          <p:cNvPr id="2" name="Text Placeholder 1"/>
          <p:cNvSpPr>
            <a:spLocks noGrp="1"/>
          </p:cNvSpPr>
          <p:nvPr>
            <p:ph type="body" sz="quarter" idx="10"/>
          </p:nvPr>
        </p:nvSpPr>
        <p:spPr>
          <a:xfrm>
            <a:off x="274638" y="1212850"/>
            <a:ext cx="11887200" cy="1846659"/>
          </a:xfrm>
        </p:spPr>
        <p:txBody>
          <a:bodyPr/>
          <a:lstStyle/>
          <a:p>
            <a:r>
              <a:rPr lang="en-US" dirty="0"/>
              <a:t>We will set up the bot to use the ML model to issue the offer predicted to be most likely to be accepted by the customer, rather than a random offer.</a:t>
            </a:r>
            <a:endParaRPr lang="en-GB" dirty="0"/>
          </a:p>
        </p:txBody>
      </p:sp>
    </p:spTree>
    <p:extLst>
      <p:ext uri="{BB962C8B-B14F-4D97-AF65-F5344CB8AC3E}">
        <p14:creationId xmlns:p14="http://schemas.microsoft.com/office/powerpoint/2010/main" val="35698708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123658"/>
          </a:xfrm>
        </p:spPr>
        <p:txBody>
          <a:bodyPr/>
          <a:lstStyle/>
          <a:p>
            <a:r>
              <a:rPr lang="en-US" sz="2800" dirty="0"/>
              <a:t>The solution uses machine learning in multiple places. Cognitive services for sentiment analysis and key phrase extraction require no training and can be used off-the-shelf. However, the language understanding model (LUIS) and offer acceptance prediction model (Azure ML) require labeled data to be collected before they can be deployed.</a:t>
            </a:r>
          </a:p>
        </p:txBody>
      </p:sp>
    </p:spTree>
    <p:extLst>
      <p:ext uri="{BB962C8B-B14F-4D97-AF65-F5344CB8AC3E}">
        <p14:creationId xmlns:p14="http://schemas.microsoft.com/office/powerpoint/2010/main" val="7967283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(1/5)</a:t>
            </a:r>
            <a:endParaRPr lang="en-GB" sz="2400" dirty="0"/>
          </a:p>
        </p:txBody>
      </p:sp>
      <p:sp>
        <p:nvSpPr>
          <p:cNvPr id="4" name="Content Placeholder 3"/>
          <p:cNvSpPr>
            <a:spLocks noGrp="1"/>
          </p:cNvSpPr>
          <p:nvPr>
            <p:ph sz="quarter" idx="11"/>
          </p:nvPr>
        </p:nvSpPr>
        <p:spPr>
          <a:xfrm>
            <a:off x="183263" y="1394165"/>
            <a:ext cx="3566121" cy="1271117"/>
          </a:xfrm>
        </p:spPr>
        <p:txBody>
          <a:bodyPr/>
          <a:lstStyle/>
          <a:p>
            <a:r>
              <a:rPr lang="en-US" sz="1800" dirty="0"/>
              <a:t>After AML web service has deployed, click on the </a:t>
            </a:r>
            <a:r>
              <a:rPr lang="en-US" sz="1800" b="1" dirty="0"/>
              <a:t>Consume</a:t>
            </a:r>
            <a:r>
              <a:rPr lang="en-US" sz="1800" dirty="0"/>
              <a:t> tab</a:t>
            </a:r>
          </a:p>
          <a:p>
            <a:endParaRPr lang="en-GB" dirty="0"/>
          </a:p>
        </p:txBody>
      </p:sp>
      <p:pic>
        <p:nvPicPr>
          <p:cNvPr id="17" name="Picture Placeholder 16"/>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373701634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(2/5)</a:t>
            </a:r>
            <a:endParaRPr lang="en-GB" sz="2400" dirty="0"/>
          </a:p>
        </p:txBody>
      </p:sp>
      <p:sp>
        <p:nvSpPr>
          <p:cNvPr id="4" name="Content Placeholder 3"/>
          <p:cNvSpPr>
            <a:spLocks noGrp="1"/>
          </p:cNvSpPr>
          <p:nvPr>
            <p:ph sz="quarter" idx="11"/>
          </p:nvPr>
        </p:nvSpPr>
        <p:spPr>
          <a:xfrm>
            <a:off x="183263" y="1394165"/>
            <a:ext cx="3566121" cy="1181862"/>
          </a:xfrm>
        </p:spPr>
        <p:txBody>
          <a:bodyPr/>
          <a:lstStyle/>
          <a:p>
            <a:r>
              <a:rPr lang="en-US" sz="1800" dirty="0"/>
              <a:t>Copy the Primary Key and Request-Response URI.  Save it somewhere.  You’ll need it for the next step.</a:t>
            </a:r>
            <a:endParaRPr lang="en-GB" sz="1800" dirty="0"/>
          </a:p>
        </p:txBody>
      </p:sp>
      <p:pic>
        <p:nvPicPr>
          <p:cNvPr id="10" name="Picture Placeholder 9"/>
          <p:cNvPicPr>
            <a:picLocks noGrp="1" noChangeAspect="1"/>
          </p:cNvPicPr>
          <p:nvPr>
            <p:ph type="pic" sz="quarter" idx="10"/>
          </p:nvPr>
        </p:nvPicPr>
        <p:blipFill>
          <a:blip r:embed="rId2"/>
          <a:srcRect l="3374" r="3374"/>
          <a:stretch>
            <a:fillRect/>
          </a:stretch>
        </p:blipFill>
        <p:spPr>
          <a:prstGeom prst="rect">
            <a:avLst/>
          </a:prstGeom>
        </p:spPr>
      </p:pic>
    </p:spTree>
    <p:extLst>
      <p:ext uri="{BB962C8B-B14F-4D97-AF65-F5344CB8AC3E}">
        <p14:creationId xmlns:p14="http://schemas.microsoft.com/office/powerpoint/2010/main" val="59297649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81862"/>
          </a:xfrm>
        </p:spPr>
        <p:txBody>
          <a:bodyPr/>
          <a:lstStyle/>
          <a:p>
            <a:r>
              <a:rPr lang="en-US" sz="2400" dirty="0"/>
              <a:t>Integrate Azure ML web service with your Bot (3/5)</a:t>
            </a:r>
            <a:endParaRPr lang="en-GB" sz="2400" dirty="0"/>
          </a:p>
        </p:txBody>
      </p:sp>
      <p:sp>
        <p:nvSpPr>
          <p:cNvPr id="4" name="Content Placeholder 3"/>
          <p:cNvSpPr>
            <a:spLocks noGrp="1"/>
          </p:cNvSpPr>
          <p:nvPr>
            <p:ph sz="quarter" idx="11"/>
          </p:nvPr>
        </p:nvSpPr>
        <p:spPr>
          <a:xfrm>
            <a:off x="183263" y="1394165"/>
            <a:ext cx="3474681" cy="3591752"/>
          </a:xfrm>
        </p:spPr>
        <p:txBody>
          <a:bodyPr/>
          <a:lstStyle/>
          <a:p>
            <a:pPr marL="0" indent="0">
              <a:buNone/>
            </a:pPr>
            <a:r>
              <a:rPr lang="en-US" sz="1800" i="1" dirty="0"/>
              <a:t>Provide the AML web service URL and API key</a:t>
            </a:r>
          </a:p>
          <a:p>
            <a:r>
              <a:rPr lang="en-US" sz="1800" dirty="0"/>
              <a:t>Return to Visual Studio Solution.</a:t>
            </a:r>
          </a:p>
          <a:p>
            <a:r>
              <a:rPr lang="en-US" sz="1800" dirty="0"/>
              <a:t>Open </a:t>
            </a:r>
            <a:r>
              <a:rPr lang="en-US" sz="1800" b="1" dirty="0" err="1"/>
              <a:t>Web.config</a:t>
            </a:r>
            <a:r>
              <a:rPr lang="en-US" sz="1800" b="1" dirty="0"/>
              <a:t> </a:t>
            </a:r>
            <a:r>
              <a:rPr lang="en-US" sz="1800" dirty="0"/>
              <a:t>file and paste in the values for </a:t>
            </a:r>
            <a:r>
              <a:rPr lang="en-US" sz="1800" b="1" dirty="0" err="1"/>
              <a:t>AmlWebServiceUrl</a:t>
            </a:r>
            <a:r>
              <a:rPr lang="en-US" sz="1800" dirty="0"/>
              <a:t> and </a:t>
            </a:r>
            <a:r>
              <a:rPr lang="en-US" sz="1800" b="1" dirty="0" err="1"/>
              <a:t>AmlWebServiceApiKey</a:t>
            </a:r>
            <a:r>
              <a:rPr lang="en-US" sz="1800" dirty="0"/>
              <a:t>.  Remember to replace “&amp;” with “&amp;amp;” in the </a:t>
            </a:r>
            <a:r>
              <a:rPr lang="en-US" sz="1800" dirty="0" err="1"/>
              <a:t>AmlWebServiceUrl</a:t>
            </a:r>
            <a:r>
              <a:rPr lang="en-US" sz="1800" dirty="0"/>
              <a:t> setting value.</a:t>
            </a:r>
            <a:endParaRPr lang="en-US" sz="1800" b="1" dirty="0"/>
          </a:p>
          <a:p>
            <a:r>
              <a:rPr lang="en-US" sz="1800" dirty="0"/>
              <a:t>Click </a:t>
            </a:r>
            <a:r>
              <a:rPr lang="en-US" sz="1800" b="1" dirty="0"/>
              <a:t>Save</a:t>
            </a:r>
            <a:endParaRPr lang="en-GB" sz="1800" dirty="0"/>
          </a:p>
        </p:txBody>
      </p:sp>
      <p:pic>
        <p:nvPicPr>
          <p:cNvPr id="5" name="Picture 4"/>
          <p:cNvPicPr>
            <a:picLocks noChangeAspect="1"/>
          </p:cNvPicPr>
          <p:nvPr/>
        </p:nvPicPr>
        <p:blipFill>
          <a:blip r:embed="rId2"/>
          <a:stretch>
            <a:fillRect/>
          </a:stretch>
        </p:blipFill>
        <p:spPr>
          <a:xfrm>
            <a:off x="3881749" y="0"/>
            <a:ext cx="8554726" cy="6994525"/>
          </a:xfrm>
          <a:prstGeom prst="rect">
            <a:avLst/>
          </a:prstGeom>
        </p:spPr>
      </p:pic>
    </p:spTree>
    <p:extLst>
      <p:ext uri="{BB962C8B-B14F-4D97-AF65-F5344CB8AC3E}">
        <p14:creationId xmlns:p14="http://schemas.microsoft.com/office/powerpoint/2010/main" val="382871084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(4/5)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Update bot code to call AML web service instead of making random offers.</a:t>
            </a:r>
          </a:p>
          <a:p>
            <a:r>
              <a:rPr lang="en-US" sz="1800" dirty="0"/>
              <a:t>In Visual Studio Solution Explorer, open Dialogs/</a:t>
            </a:r>
            <a:r>
              <a:rPr lang="en-US" sz="1800" dirty="0" err="1"/>
              <a:t>BasicLuisDialog.cs</a:t>
            </a:r>
            <a:endParaRPr lang="en-US" sz="1800" dirty="0"/>
          </a:p>
          <a:p>
            <a:r>
              <a:rPr lang="en-US" sz="1800" dirty="0"/>
              <a:t>Go to line 84 and comment out the random offer.</a:t>
            </a:r>
          </a:p>
          <a:p>
            <a:r>
              <a:rPr lang="en-US" sz="1800" dirty="0"/>
              <a:t>Uncomment line 85, where it’s calling </a:t>
            </a:r>
            <a:r>
              <a:rPr lang="en-US" sz="1800" dirty="0" err="1"/>
              <a:t>GetOptimalOfferFromMLService</a:t>
            </a:r>
            <a:r>
              <a:rPr lang="en-US" sz="1800" dirty="0"/>
              <a:t> method.</a:t>
            </a:r>
          </a:p>
          <a:p>
            <a:r>
              <a:rPr lang="en-US" sz="1800" b="1" dirty="0"/>
              <a:t>Rebuild Solution</a:t>
            </a:r>
          </a:p>
        </p:txBody>
      </p:sp>
      <p:pic>
        <p:nvPicPr>
          <p:cNvPr id="3" name="Picture 2"/>
          <p:cNvPicPr>
            <a:picLocks noChangeAspect="1"/>
          </p:cNvPicPr>
          <p:nvPr/>
        </p:nvPicPr>
        <p:blipFill>
          <a:blip r:embed="rId2"/>
          <a:stretch>
            <a:fillRect/>
          </a:stretch>
        </p:blipFill>
        <p:spPr>
          <a:xfrm>
            <a:off x="3873826" y="0"/>
            <a:ext cx="8562263" cy="6994525"/>
          </a:xfrm>
          <a:prstGeom prst="rect">
            <a:avLst/>
          </a:prstGeom>
        </p:spPr>
      </p:pic>
    </p:spTree>
    <p:extLst>
      <p:ext uri="{BB962C8B-B14F-4D97-AF65-F5344CB8AC3E}">
        <p14:creationId xmlns:p14="http://schemas.microsoft.com/office/powerpoint/2010/main" val="47284067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Integrate Azure ML web service with your Bot (5/5)</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Publish your changes to Azure API App.</a:t>
            </a:r>
          </a:p>
          <a:p>
            <a:r>
              <a:rPr lang="en-US" sz="1800" dirty="0"/>
              <a:t>Right-click on project name and choose </a:t>
            </a:r>
            <a:r>
              <a:rPr lang="en-US" sz="1800" b="1" dirty="0"/>
              <a:t>Publish…</a:t>
            </a:r>
            <a:endParaRPr lang="en-US" sz="1800" dirty="0"/>
          </a:p>
          <a:p>
            <a:r>
              <a:rPr lang="en-US" sz="1800" dirty="0"/>
              <a:t>Click </a:t>
            </a:r>
            <a:r>
              <a:rPr lang="en-US" sz="1800" b="1" dirty="0"/>
              <a:t>Publish</a:t>
            </a:r>
            <a:r>
              <a:rPr lang="en-US" sz="1800" dirty="0"/>
              <a:t> again to publish the code changes to your </a:t>
            </a:r>
            <a:r>
              <a:rPr lang="en-US" sz="1800" dirty="0" err="1"/>
              <a:t>cisbot</a:t>
            </a:r>
            <a:r>
              <a:rPr lang="en-US" sz="1800" dirty="0"/>
              <a:t>[</a:t>
            </a:r>
            <a:r>
              <a:rPr lang="en-US" sz="1800" dirty="0" err="1"/>
              <a:t>nn</a:t>
            </a:r>
            <a:r>
              <a:rPr lang="en-US" sz="1800" dirty="0"/>
              <a:t>]</a:t>
            </a:r>
            <a:r>
              <a:rPr lang="en-US" sz="1800" dirty="0" err="1"/>
              <a:t>apiapp</a:t>
            </a:r>
            <a:endParaRPr lang="en-US" sz="1800" dirty="0"/>
          </a:p>
          <a:p>
            <a:r>
              <a:rPr lang="en-US" sz="1800" dirty="0"/>
              <a:t>Test your new code changes either in Skype or with Bot Framework Emulator.</a:t>
            </a:r>
          </a:p>
        </p:txBody>
      </p:sp>
      <p:pic>
        <p:nvPicPr>
          <p:cNvPr id="5" name="Picture 4"/>
          <p:cNvPicPr>
            <a:picLocks noChangeAspect="1"/>
          </p:cNvPicPr>
          <p:nvPr/>
        </p:nvPicPr>
        <p:blipFill>
          <a:blip r:embed="rId2"/>
          <a:stretch>
            <a:fillRect/>
          </a:stretch>
        </p:blipFill>
        <p:spPr>
          <a:xfrm>
            <a:off x="3877594" y="0"/>
            <a:ext cx="8558495" cy="6994525"/>
          </a:xfrm>
          <a:prstGeom prst="rect">
            <a:avLst/>
          </a:prstGeom>
        </p:spPr>
      </p:pic>
    </p:spTree>
    <p:extLst>
      <p:ext uri="{BB962C8B-B14F-4D97-AF65-F5344CB8AC3E}">
        <p14:creationId xmlns:p14="http://schemas.microsoft.com/office/powerpoint/2010/main" val="197615915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Phase 4: cold path processing &amp; analytics dashboard</a:t>
            </a:r>
            <a:endParaRPr lang="en-GB" sz="4400" dirty="0"/>
          </a:p>
        </p:txBody>
      </p:sp>
      <p:sp>
        <p:nvSpPr>
          <p:cNvPr id="2" name="Text Placeholder 1"/>
          <p:cNvSpPr>
            <a:spLocks noGrp="1"/>
          </p:cNvSpPr>
          <p:nvPr>
            <p:ph type="body" sz="quarter" idx="10"/>
          </p:nvPr>
        </p:nvSpPr>
        <p:spPr>
          <a:xfrm>
            <a:off x="274638" y="1212850"/>
            <a:ext cx="11887200" cy="4739759"/>
          </a:xfrm>
        </p:spPr>
        <p:txBody>
          <a:bodyPr/>
          <a:lstStyle/>
          <a:p>
            <a:r>
              <a:rPr lang="en-US" dirty="0"/>
              <a:t>We will use U-SQL to extract topics from messages. This transforms unstructured data to structured data that can be stored in a data warehouse for reporting and analytics.</a:t>
            </a:r>
          </a:p>
          <a:p>
            <a:r>
              <a:rPr lang="en-US" dirty="0"/>
              <a:t>Data transformation and loading processes are most effectively run in batch mode (‘cold path processing’), as long as the data does not need to be updated in near-real-time in the front-end. </a:t>
            </a:r>
            <a:endParaRPr lang="en-GB" dirty="0"/>
          </a:p>
        </p:txBody>
      </p:sp>
    </p:spTree>
    <p:extLst>
      <p:ext uri="{BB962C8B-B14F-4D97-AF65-F5344CB8AC3E}">
        <p14:creationId xmlns:p14="http://schemas.microsoft.com/office/powerpoint/2010/main" val="171282527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(1/4)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78443" y="1302726"/>
            <a:ext cx="3566121" cy="6084743"/>
          </a:xfrm>
        </p:spPr>
        <p:txBody>
          <a:bodyPr/>
          <a:lstStyle/>
          <a:p>
            <a:pPr marL="0" indent="0">
              <a:buNone/>
            </a:pPr>
            <a:r>
              <a:rPr lang="en-US" sz="1800" i="1" dirty="0"/>
              <a:t>Create a Data Warehouse to store structured data extracted from messages.</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Databases</a:t>
            </a:r>
            <a:r>
              <a:rPr lang="en-US" sz="1800" dirty="0">
                <a:sym typeface="Wingdings" panose="05000000000000000000" pitchFamily="2" charset="2"/>
              </a:rPr>
              <a:t>  </a:t>
            </a:r>
            <a:r>
              <a:rPr lang="en-US" sz="1800" b="1" dirty="0">
                <a:sym typeface="Wingdings" panose="05000000000000000000" pitchFamily="2" charset="2"/>
              </a:rPr>
              <a:t>SQL Data Warehouse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[00]</a:t>
            </a:r>
            <a:r>
              <a:rPr lang="en-US" sz="1800" b="1" dirty="0" err="1">
                <a:sym typeface="Wingdings" panose="05000000000000000000" pitchFamily="2" charset="2"/>
              </a:rPr>
              <a:t>dw</a:t>
            </a:r>
            <a:r>
              <a:rPr lang="en-US" sz="1800" dirty="0">
                <a:sym typeface="Wingdings" panose="05000000000000000000" pitchFamily="2" charset="2"/>
              </a:rPr>
              <a:t>)</a:t>
            </a:r>
          </a:p>
          <a:p>
            <a:r>
              <a:rPr lang="en-US" sz="1800" dirty="0">
                <a:sym typeface="Wingdings" panose="05000000000000000000" pitchFamily="2" charset="2"/>
              </a:rPr>
              <a:t>Select your existing resource group (</a:t>
            </a:r>
            <a:r>
              <a:rPr lang="en-US" sz="1800" dirty="0" err="1">
                <a:sym typeface="Wingdings" panose="05000000000000000000" pitchFamily="2" charset="2"/>
              </a:rPr>
              <a:t>cisbot</a:t>
            </a:r>
            <a:r>
              <a:rPr lang="en-US" sz="1800" dirty="0">
                <a:sym typeface="Wingdings" panose="05000000000000000000" pitchFamily="2" charset="2"/>
              </a:rPr>
              <a:t>[</a:t>
            </a:r>
            <a:r>
              <a:rPr lang="en-US" sz="1800" dirty="0" err="1">
                <a:sym typeface="Wingdings" panose="05000000000000000000" pitchFamily="2" charset="2"/>
              </a:rPr>
              <a:t>nn</a:t>
            </a:r>
            <a:r>
              <a:rPr lang="en-US" sz="1800" dirty="0">
                <a:sym typeface="Wingdings" panose="05000000000000000000" pitchFamily="2" charset="2"/>
              </a:rPr>
              <a:t>])</a:t>
            </a:r>
          </a:p>
          <a:p>
            <a:r>
              <a:rPr lang="en-US" sz="1800" dirty="0"/>
              <a:t>Under </a:t>
            </a:r>
            <a:r>
              <a:rPr lang="en-US" sz="1800" b="1" dirty="0"/>
              <a:t>Server</a:t>
            </a:r>
            <a:r>
              <a:rPr lang="en-US" sz="1800" dirty="0"/>
              <a:t>, select </a:t>
            </a:r>
            <a:r>
              <a:rPr lang="en-US" sz="1800" b="1" dirty="0"/>
              <a:t>Create a new server</a:t>
            </a:r>
          </a:p>
          <a:p>
            <a:r>
              <a:rPr lang="en-US" sz="1800" dirty="0"/>
              <a:t>Enter a unique name (</a:t>
            </a:r>
            <a:r>
              <a:rPr lang="en-US" sz="1800" b="1" dirty="0" err="1"/>
              <a:t>cisbot</a:t>
            </a:r>
            <a:r>
              <a:rPr lang="en-US" sz="1800" b="1" dirty="0"/>
              <a:t>[00]</a:t>
            </a:r>
            <a:r>
              <a:rPr lang="en-US" sz="1800" b="1" dirty="0" err="1"/>
              <a:t>sqlsvr</a:t>
            </a:r>
            <a:r>
              <a:rPr lang="en-US" sz="1800" dirty="0"/>
              <a:t>)</a:t>
            </a:r>
          </a:p>
          <a:p>
            <a:r>
              <a:rPr lang="en-US" sz="1800" dirty="0"/>
              <a:t>Select a login and password</a:t>
            </a:r>
          </a:p>
          <a:p>
            <a:pPr lvl="1"/>
            <a:r>
              <a:rPr lang="en-US" dirty="0"/>
              <a:t>Avoid using equals “=“ or semicolon “;” in password</a:t>
            </a:r>
          </a:p>
          <a:p>
            <a:pPr lvl="1"/>
            <a:r>
              <a:rPr lang="en-US" dirty="0"/>
              <a:t>Make sure you remember login and password</a:t>
            </a:r>
          </a:p>
          <a:p>
            <a:r>
              <a:rPr lang="en-US" sz="1800" dirty="0"/>
              <a:t>Leave location at West US</a:t>
            </a:r>
          </a:p>
          <a:p>
            <a:r>
              <a:rPr lang="en-US" sz="1800" dirty="0"/>
              <a:t>Click </a:t>
            </a:r>
            <a:r>
              <a:rPr lang="en-US" sz="1800" b="1" dirty="0"/>
              <a:t>Select</a:t>
            </a:r>
          </a:p>
          <a:p>
            <a:endParaRPr lang="en-US" sz="1800" dirty="0"/>
          </a:p>
          <a:p>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6518858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DW(2/4)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1541961"/>
          </a:xfrm>
        </p:spPr>
        <p:txBody>
          <a:bodyPr/>
          <a:lstStyle/>
          <a:p>
            <a:r>
              <a:rPr lang="en-US" sz="1800" dirty="0"/>
              <a:t>Under Performance, select 100</a:t>
            </a:r>
          </a:p>
          <a:p>
            <a:r>
              <a:rPr lang="en-US" sz="1800" dirty="0"/>
              <a:t>Click </a:t>
            </a:r>
            <a:r>
              <a:rPr lang="en-US" sz="1800" b="1" dirty="0"/>
              <a:t>Create</a:t>
            </a:r>
          </a:p>
          <a:p>
            <a:r>
              <a:rPr lang="en-US" sz="1800" dirty="0"/>
              <a:t>Wait for deployment to complete successfully.</a:t>
            </a:r>
            <a:endParaRPr lang="en-GB" sz="1800" dirty="0"/>
          </a:p>
        </p:txBody>
      </p:sp>
      <p:pic>
        <p:nvPicPr>
          <p:cNvPr id="7" name="Picture Placeholder 6"/>
          <p:cNvPicPr>
            <a:picLocks noGrp="1" noChangeAspect="1"/>
          </p:cNvPicPr>
          <p:nvPr>
            <p:ph type="pic" sz="quarter" idx="10"/>
          </p:nvPr>
        </p:nvPicPr>
        <p:blipFill>
          <a:blip r:embed="rId2"/>
          <a:srcRect l="158" r="158"/>
          <a:stretch>
            <a:fillRect/>
          </a:stretch>
        </p:blipFill>
        <p:spPr>
          <a:prstGeom prst="rect">
            <a:avLst/>
          </a:prstGeom>
        </p:spPr>
      </p:pic>
    </p:spTree>
    <p:extLst>
      <p:ext uri="{BB962C8B-B14F-4D97-AF65-F5344CB8AC3E}">
        <p14:creationId xmlns:p14="http://schemas.microsoft.com/office/powerpoint/2010/main" val="409414914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(3/4)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In Visual Studio, Open the </a:t>
            </a:r>
            <a:r>
              <a:rPr lang="en-US" sz="1800" b="1" dirty="0"/>
              <a:t>SQL Server Object Explorer</a:t>
            </a:r>
            <a:r>
              <a:rPr lang="en-US" sz="1800" dirty="0"/>
              <a:t>, under the View menu</a:t>
            </a:r>
          </a:p>
          <a:p>
            <a:r>
              <a:rPr lang="en-US" sz="1800" dirty="0"/>
              <a:t>Right click </a:t>
            </a:r>
            <a:r>
              <a:rPr lang="en-US" sz="1800" b="1" dirty="0"/>
              <a:t>SQL Server </a:t>
            </a:r>
            <a:r>
              <a:rPr lang="en-US" sz="1800" dirty="0">
                <a:sym typeface="Wingdings" panose="05000000000000000000" pitchFamily="2" charset="2"/>
              </a:rPr>
              <a:t> </a:t>
            </a:r>
            <a:r>
              <a:rPr lang="en-US" sz="1800" b="1" dirty="0">
                <a:sym typeface="Wingdings" panose="05000000000000000000" pitchFamily="2" charset="2"/>
              </a:rPr>
              <a:t>Add SQL Server</a:t>
            </a:r>
          </a:p>
          <a:p>
            <a:r>
              <a:rPr lang="en-US" sz="1800" dirty="0">
                <a:sym typeface="Wingdings" panose="05000000000000000000" pitchFamily="2" charset="2"/>
              </a:rPr>
              <a:t>In the dialog, connect to your Azure subscription if necessary</a:t>
            </a:r>
          </a:p>
          <a:p>
            <a:r>
              <a:rPr lang="en-US" sz="1800" dirty="0">
                <a:sym typeface="Wingdings" panose="05000000000000000000" pitchFamily="2" charset="2"/>
              </a:rPr>
              <a:t>Select your newly created SQL DW</a:t>
            </a:r>
          </a:p>
          <a:p>
            <a:r>
              <a:rPr lang="en-US" sz="1800" dirty="0">
                <a:sym typeface="Wingdings" panose="05000000000000000000" pitchFamily="2" charset="2"/>
              </a:rPr>
              <a:t>Enter your password</a:t>
            </a:r>
          </a:p>
          <a:p>
            <a:r>
              <a:rPr lang="en-US" sz="1800" dirty="0">
                <a:sym typeface="Wingdings" panose="05000000000000000000" pitchFamily="2" charset="2"/>
              </a:rPr>
              <a:t>Click Connect</a:t>
            </a:r>
            <a:endParaRPr lang="en-US" sz="1800" dirty="0"/>
          </a:p>
          <a:p>
            <a:r>
              <a:rPr lang="en-US" sz="1800" dirty="0"/>
              <a:t>If a dialog “Create a firewall rule” appears, click OK</a:t>
            </a:r>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
          <a:stretch/>
        </p:blipFill>
        <p:spPr>
          <a:xfrm>
            <a:off x="4206579" y="377046"/>
            <a:ext cx="2652116" cy="2034238"/>
          </a:xfrm>
          <a:prstGeom prst="rect">
            <a:avLst/>
          </a:prstGeom>
        </p:spPr>
      </p:pic>
      <p:pic>
        <p:nvPicPr>
          <p:cNvPr id="9" name="Picture 8"/>
          <p:cNvPicPr>
            <a:picLocks noChangeAspect="1"/>
          </p:cNvPicPr>
          <p:nvPr/>
        </p:nvPicPr>
        <p:blipFill>
          <a:blip r:embed="rId3"/>
          <a:stretch>
            <a:fillRect/>
          </a:stretch>
        </p:blipFill>
        <p:spPr>
          <a:xfrm>
            <a:off x="7041188" y="382978"/>
            <a:ext cx="4262211" cy="5766015"/>
          </a:xfrm>
          <a:prstGeom prst="rect">
            <a:avLst/>
          </a:prstGeom>
        </p:spPr>
      </p:pic>
    </p:spTree>
    <p:extLst>
      <p:ext uri="{BB962C8B-B14F-4D97-AF65-F5344CB8AC3E}">
        <p14:creationId xmlns:p14="http://schemas.microsoft.com/office/powerpoint/2010/main" val="104287378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SQL DW (4/4)</a:t>
            </a:r>
            <a:br>
              <a:rPr lang="en-US" sz="2400" dirty="0"/>
            </a:br>
            <a:r>
              <a:rPr lang="en-US" sz="1800" dirty="0"/>
              <a:t>310-create-data-warehouse.ps1</a:t>
            </a:r>
            <a:endParaRPr lang="en-GB" sz="2400" dirty="0"/>
          </a:p>
        </p:txBody>
      </p:sp>
      <p:sp>
        <p:nvSpPr>
          <p:cNvPr id="4" name="Content Placeholder 3"/>
          <p:cNvSpPr>
            <a:spLocks noGrp="1"/>
          </p:cNvSpPr>
          <p:nvPr>
            <p:ph sz="quarter" idx="11"/>
          </p:nvPr>
        </p:nvSpPr>
        <p:spPr>
          <a:xfrm>
            <a:off x="183263" y="1211287"/>
            <a:ext cx="3931877" cy="2899255"/>
          </a:xfrm>
        </p:spPr>
        <p:txBody>
          <a:bodyPr/>
          <a:lstStyle/>
          <a:p>
            <a:r>
              <a:rPr lang="en-US" sz="1800" dirty="0"/>
              <a:t>Right-click your SQL Server instance in the SQL Server Object Explorer View</a:t>
            </a:r>
          </a:p>
          <a:p>
            <a:r>
              <a:rPr lang="en-US" sz="1800" dirty="0"/>
              <a:t>Click </a:t>
            </a:r>
            <a:r>
              <a:rPr lang="en-US" sz="1800" b="1" dirty="0"/>
              <a:t>New Query</a:t>
            </a:r>
            <a:r>
              <a:rPr lang="en-US" sz="1800" dirty="0"/>
              <a:t>…</a:t>
            </a:r>
          </a:p>
          <a:p>
            <a:r>
              <a:rPr lang="en-US" sz="1800" dirty="0"/>
              <a:t>Select your SQL DW database (</a:t>
            </a:r>
            <a:r>
              <a:rPr lang="en-US" sz="1800" b="1" dirty="0" err="1"/>
              <a:t>cisbot</a:t>
            </a:r>
            <a:r>
              <a:rPr lang="en-US" sz="1800" b="1" dirty="0"/>
              <a:t>[</a:t>
            </a:r>
            <a:r>
              <a:rPr lang="en-US" sz="1800" b="1" dirty="0" err="1"/>
              <a:t>nn</a:t>
            </a:r>
            <a:r>
              <a:rPr lang="en-US" sz="1800" b="1" dirty="0"/>
              <a:t>]</a:t>
            </a:r>
            <a:r>
              <a:rPr lang="en-US" sz="1800" b="1" dirty="0" err="1"/>
              <a:t>dw</a:t>
            </a:r>
            <a:r>
              <a:rPr lang="en-US" sz="1800" dirty="0"/>
              <a:t>) in the drop-down menu</a:t>
            </a:r>
          </a:p>
          <a:p>
            <a:r>
              <a:rPr lang="en-US" sz="1800" dirty="0"/>
              <a:t>Paste the following DDL query in the editor</a:t>
            </a:r>
          </a:p>
          <a:p>
            <a:r>
              <a:rPr lang="en-US" sz="1800" dirty="0"/>
              <a:t>Press </a:t>
            </a:r>
            <a:r>
              <a:rPr lang="en-US" sz="1800" b="1" dirty="0"/>
              <a:t>Execute</a:t>
            </a:r>
            <a:endParaRPr lang="en-GB" sz="1800" b="1" dirty="0"/>
          </a:p>
        </p:txBody>
      </p:sp>
      <p:sp>
        <p:nvSpPr>
          <p:cNvPr id="5" name="Rectangle 4"/>
          <p:cNvSpPr/>
          <p:nvPr/>
        </p:nvSpPr>
        <p:spPr>
          <a:xfrm>
            <a:off x="274702" y="4045896"/>
            <a:ext cx="4756411" cy="2462213"/>
          </a:xfrm>
          <a:prstGeom prst="rect">
            <a:avLst/>
          </a:prstGeom>
        </p:spPr>
        <p:txBody>
          <a:bodyPr wrap="square">
            <a:spAutoFit/>
          </a:bodyPr>
          <a:lstStyle/>
          <a:p>
            <a:r>
              <a:rPr lang="en-GB" sz="1100" dirty="0"/>
              <a:t>CREATE TABLE [</a:t>
            </a:r>
            <a:r>
              <a:rPr lang="en-GB" sz="1100" dirty="0" err="1"/>
              <a:t>dbo</a:t>
            </a:r>
            <a:r>
              <a:rPr lang="en-GB" sz="1100" dirty="0"/>
              <a:t>].[</a:t>
            </a:r>
            <a:r>
              <a:rPr lang="en-GB" sz="1100" dirty="0" err="1"/>
              <a:t>BotDetailedData</a:t>
            </a:r>
            <a:r>
              <a:rPr lang="en-GB" sz="1100" dirty="0"/>
              <a:t>] (</a:t>
            </a:r>
          </a:p>
          <a:p>
            <a:r>
              <a:rPr lang="en-GB" sz="1100" dirty="0"/>
              <a:t>    [timestamp] datetime2(7), </a:t>
            </a:r>
          </a:p>
          <a:p>
            <a:r>
              <a:rPr lang="en-GB" sz="1100" dirty="0"/>
              <a:t>    [intent] </a:t>
            </a:r>
            <a:r>
              <a:rPr lang="en-GB" sz="1100" dirty="0" err="1"/>
              <a:t>nvarchar</a:t>
            </a:r>
            <a:r>
              <a:rPr lang="en-GB" sz="1100" dirty="0"/>
              <a:t>(100), </a:t>
            </a:r>
          </a:p>
          <a:p>
            <a:r>
              <a:rPr lang="en-GB" sz="1100" dirty="0"/>
              <a:t>    [</a:t>
            </a:r>
            <a:r>
              <a:rPr lang="en-GB" sz="1100" dirty="0" err="1"/>
              <a:t>channelId</a:t>
            </a:r>
            <a:r>
              <a:rPr lang="en-GB" sz="1100" dirty="0"/>
              <a:t>] </a:t>
            </a:r>
            <a:r>
              <a:rPr lang="en-GB" sz="1100" dirty="0" err="1"/>
              <a:t>nvarchar</a:t>
            </a:r>
            <a:r>
              <a:rPr lang="en-GB" sz="1100" dirty="0"/>
              <a:t>(100), </a:t>
            </a:r>
          </a:p>
          <a:p>
            <a:r>
              <a:rPr lang="en-GB" sz="1100" dirty="0"/>
              <a:t>    [id] </a:t>
            </a:r>
            <a:r>
              <a:rPr lang="en-GB" sz="1100" dirty="0" err="1"/>
              <a:t>nvarchar</a:t>
            </a:r>
            <a:r>
              <a:rPr lang="en-GB" sz="1100" dirty="0"/>
              <a:t>(100) NOT NULL, </a:t>
            </a:r>
          </a:p>
          <a:p>
            <a:r>
              <a:rPr lang="en-GB" sz="1100" dirty="0"/>
              <a:t>    [product] </a:t>
            </a:r>
            <a:r>
              <a:rPr lang="en-GB" sz="1100" dirty="0" err="1"/>
              <a:t>nvarchar</a:t>
            </a:r>
            <a:r>
              <a:rPr lang="en-GB" sz="1100" dirty="0"/>
              <a:t>(250), </a:t>
            </a:r>
          </a:p>
          <a:p>
            <a:r>
              <a:rPr lang="en-GB" sz="1100" dirty="0"/>
              <a:t>    [score] decimal(19, 10), </a:t>
            </a:r>
          </a:p>
          <a:p>
            <a:r>
              <a:rPr lang="en-GB" sz="1100" dirty="0"/>
              <a:t>    [text] </a:t>
            </a:r>
            <a:r>
              <a:rPr lang="en-GB" sz="1100" dirty="0" err="1"/>
              <a:t>nvarchar</a:t>
            </a:r>
            <a:r>
              <a:rPr lang="en-GB" sz="1100" dirty="0"/>
              <a:t>(4000), </a:t>
            </a:r>
          </a:p>
          <a:p>
            <a:r>
              <a:rPr lang="en-GB" sz="1100" dirty="0"/>
              <a:t>    [</a:t>
            </a:r>
            <a:r>
              <a:rPr lang="en-GB" sz="1100" dirty="0" err="1"/>
              <a:t>EventProcessedUtcTime</a:t>
            </a:r>
            <a:r>
              <a:rPr lang="en-GB" sz="1100" dirty="0"/>
              <a:t>] datetime2(7), </a:t>
            </a:r>
          </a:p>
          <a:p>
            <a:r>
              <a:rPr lang="en-GB" sz="1100" dirty="0"/>
              <a:t>    [</a:t>
            </a:r>
            <a:r>
              <a:rPr lang="en-GB" sz="1100" dirty="0" err="1"/>
              <a:t>PartitionId</a:t>
            </a:r>
            <a:r>
              <a:rPr lang="en-GB" sz="1100" dirty="0"/>
              <a:t>] </a:t>
            </a:r>
            <a:r>
              <a:rPr lang="en-GB" sz="1100" dirty="0" err="1"/>
              <a:t>bigint</a:t>
            </a:r>
            <a:r>
              <a:rPr lang="en-GB" sz="1100" dirty="0"/>
              <a:t>,</a:t>
            </a:r>
          </a:p>
          <a:p>
            <a:r>
              <a:rPr lang="en-GB" sz="1100" dirty="0"/>
              <a:t>    [</a:t>
            </a:r>
            <a:r>
              <a:rPr lang="en-GB" sz="1100" dirty="0" err="1"/>
              <a:t>EventEnqueuedUtcTime</a:t>
            </a:r>
            <a:r>
              <a:rPr lang="en-GB" sz="1100" dirty="0"/>
              <a:t>] datetime2(7), </a:t>
            </a:r>
          </a:p>
          <a:p>
            <a:r>
              <a:rPr lang="en-GB" sz="1100" dirty="0"/>
              <a:t>    [</a:t>
            </a:r>
            <a:r>
              <a:rPr lang="en-GB" sz="1100" dirty="0" err="1"/>
              <a:t>KeyPhrase</a:t>
            </a:r>
            <a:r>
              <a:rPr lang="en-GB" sz="1100" dirty="0"/>
              <a:t>] </a:t>
            </a:r>
            <a:r>
              <a:rPr lang="en-GB" sz="1100" dirty="0" err="1"/>
              <a:t>nvarchar</a:t>
            </a:r>
            <a:r>
              <a:rPr lang="en-GB" sz="1100" dirty="0"/>
              <a:t>(4000)</a:t>
            </a:r>
          </a:p>
          <a:p>
            <a:r>
              <a:rPr lang="en-GB" sz="1100" dirty="0"/>
              <a:t>)</a:t>
            </a:r>
          </a:p>
          <a:p>
            <a:r>
              <a:rPr lang="en-GB" sz="1100" dirty="0"/>
              <a:t>WITH (CLUSTERED COLUMNSTORE INDEX, DISTRIBUTION = HASH([id]));</a:t>
            </a:r>
          </a:p>
        </p:txBody>
      </p:sp>
      <p:pic>
        <p:nvPicPr>
          <p:cNvPr id="7" name="Picture 6"/>
          <p:cNvPicPr>
            <a:picLocks noChangeAspect="1"/>
          </p:cNvPicPr>
          <p:nvPr/>
        </p:nvPicPr>
        <p:blipFill>
          <a:blip r:embed="rId2"/>
          <a:stretch>
            <a:fillRect/>
          </a:stretch>
        </p:blipFill>
        <p:spPr>
          <a:xfrm>
            <a:off x="4846652" y="0"/>
            <a:ext cx="7573216" cy="6174469"/>
          </a:xfrm>
          <a:prstGeom prst="rect">
            <a:avLst/>
          </a:prstGeom>
        </p:spPr>
      </p:pic>
    </p:spTree>
    <p:extLst>
      <p:ext uri="{BB962C8B-B14F-4D97-AF65-F5344CB8AC3E}">
        <p14:creationId xmlns:p14="http://schemas.microsoft.com/office/powerpoint/2010/main" val="41435271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1735860"/>
          </a:xfrm>
        </p:spPr>
        <p:txBody>
          <a:bodyPr/>
          <a:lstStyle/>
          <a:p>
            <a:r>
              <a:rPr lang="en-US" sz="2800" dirty="0"/>
              <a:t>We will first run the bot with an empty a language understanding model. We will then manually label the utterances collected from the “real world”, so that the understanding model is able to extract and label intents concepts, such as complaining about a particular branch.</a:t>
            </a:r>
          </a:p>
        </p:txBody>
      </p:sp>
    </p:spTree>
    <p:extLst>
      <p:ext uri="{BB962C8B-B14F-4D97-AF65-F5344CB8AC3E}">
        <p14:creationId xmlns:p14="http://schemas.microsoft.com/office/powerpoint/2010/main" val="170579396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Data Factory (1/9)</a:t>
            </a:r>
            <a:br>
              <a:rPr lang="en-US" sz="2400" dirty="0"/>
            </a:br>
            <a:r>
              <a:rPr lang="en-US" sz="1800" dirty="0"/>
              <a:t>320-create-data-factory.ps1</a:t>
            </a:r>
            <a:endParaRPr lang="en-GB" sz="2400" dirty="0"/>
          </a:p>
        </p:txBody>
      </p:sp>
      <p:sp>
        <p:nvSpPr>
          <p:cNvPr id="4" name="Content Placeholder 3"/>
          <p:cNvSpPr>
            <a:spLocks noGrp="1"/>
          </p:cNvSpPr>
          <p:nvPr>
            <p:ph sz="quarter" idx="11"/>
          </p:nvPr>
        </p:nvSpPr>
        <p:spPr>
          <a:xfrm>
            <a:off x="183263" y="1394165"/>
            <a:ext cx="3566121" cy="4699748"/>
          </a:xfrm>
        </p:spPr>
        <p:txBody>
          <a:bodyPr/>
          <a:lstStyle/>
          <a:p>
            <a:pPr marL="0" indent="0">
              <a:buNone/>
            </a:pPr>
            <a:r>
              <a:rPr lang="en-US" sz="1800" i="1" dirty="0"/>
              <a:t>Create a Data Factory pipeline to orchestrate data movement and transformation (using U-SQL jobs).</a:t>
            </a:r>
          </a:p>
          <a:p>
            <a:r>
              <a:rPr lang="en-US" sz="1800" dirty="0"/>
              <a:t>Go to </a:t>
            </a:r>
            <a:r>
              <a:rPr lang="en-US" sz="1800" b="1" dirty="0"/>
              <a:t>New</a:t>
            </a:r>
            <a:r>
              <a:rPr lang="en-US" sz="1800" dirty="0"/>
              <a:t>, search for “</a:t>
            </a:r>
            <a:r>
              <a:rPr lang="en-US" sz="1800" b="1" dirty="0"/>
              <a:t>Data Factory</a:t>
            </a:r>
            <a:r>
              <a:rPr lang="en-US" sz="1800" dirty="0"/>
              <a:t>”, click </a:t>
            </a:r>
            <a:r>
              <a:rPr lang="en-US" sz="1800" b="1" dirty="0"/>
              <a:t>Data Factory</a:t>
            </a:r>
            <a:r>
              <a:rPr lang="en-US" sz="1800" dirty="0"/>
              <a:t>, </a:t>
            </a:r>
            <a:r>
              <a:rPr lang="en-US" sz="1800" b="1" dirty="0"/>
              <a:t>Create</a:t>
            </a:r>
          </a:p>
          <a:p>
            <a:r>
              <a:rPr lang="en-US" sz="1800" dirty="0">
                <a:sym typeface="Wingdings" panose="05000000000000000000" pitchFamily="2" charset="2"/>
              </a:rPr>
              <a:t>Enter a name (</a:t>
            </a:r>
            <a:r>
              <a:rPr lang="en-US" sz="1800" b="1" dirty="0" err="1">
                <a:sym typeface="Wingdings" panose="05000000000000000000" pitchFamily="2" charset="2"/>
              </a:rPr>
              <a:t>cisbot</a:t>
            </a:r>
            <a:r>
              <a:rPr lang="en-US" sz="1800" b="1" dirty="0">
                <a:sym typeface="Wingdings" panose="05000000000000000000" pitchFamily="2" charset="2"/>
              </a:rPr>
              <a:t>[</a:t>
            </a:r>
            <a:r>
              <a:rPr lang="en-US" sz="1800" b="1" dirty="0" err="1">
                <a:sym typeface="Wingdings" panose="05000000000000000000" pitchFamily="2" charset="2"/>
              </a:rPr>
              <a:t>nn</a:t>
            </a:r>
            <a:r>
              <a:rPr lang="en-US" sz="1800" b="1" dirty="0">
                <a:sym typeface="Wingdings" panose="05000000000000000000" pitchFamily="2" charset="2"/>
              </a:rPr>
              <a:t>]</a:t>
            </a:r>
            <a:r>
              <a:rPr lang="en-US" sz="1800" b="1" dirty="0" err="1">
                <a:sym typeface="Wingdings" panose="05000000000000000000" pitchFamily="2" charset="2"/>
              </a:rPr>
              <a:t>adf</a:t>
            </a:r>
            <a:r>
              <a:rPr lang="en-US" sz="1800" dirty="0">
                <a:sym typeface="Wingdings" panose="05000000000000000000" pitchFamily="2" charset="2"/>
              </a:rPr>
              <a:t>)</a:t>
            </a:r>
          </a:p>
          <a:p>
            <a:r>
              <a:rPr lang="en-US" sz="1800" dirty="0">
                <a:sym typeface="Wingdings" panose="05000000000000000000" pitchFamily="2" charset="2"/>
              </a:rPr>
              <a:t>Select your existing resource group</a:t>
            </a:r>
          </a:p>
          <a:p>
            <a:r>
              <a:rPr lang="en-US" sz="1800" dirty="0"/>
              <a:t>Select a location</a:t>
            </a:r>
            <a:r>
              <a:rPr lang="en-GB" sz="1800" dirty="0"/>
              <a:t>. Note that the region does not need to match the region where your data is located but for this lab, choose </a:t>
            </a:r>
            <a:r>
              <a:rPr lang="en-GB" sz="1800" b="1" dirty="0"/>
              <a:t>Central US</a:t>
            </a:r>
            <a:endParaRPr lang="en-US" sz="1800" dirty="0">
              <a:sym typeface="Wingdings" panose="05000000000000000000" pitchFamily="2" charset="2"/>
            </a:endParaRPr>
          </a:p>
          <a:p>
            <a:r>
              <a:rPr lang="en-US" sz="1800" dirty="0">
                <a:sym typeface="Wingdings" panose="05000000000000000000" pitchFamily="2" charset="2"/>
              </a:rPr>
              <a:t>Click </a:t>
            </a:r>
            <a:r>
              <a:rPr lang="en-US" sz="1800" b="1" dirty="0">
                <a:sym typeface="Wingdings" panose="05000000000000000000" pitchFamily="2" charset="2"/>
              </a:rPr>
              <a:t>Create</a:t>
            </a:r>
            <a:endParaRPr lang="en-GB" sz="1800" dirty="0"/>
          </a:p>
        </p:txBody>
      </p:sp>
      <p:pic>
        <p:nvPicPr>
          <p:cNvPr id="8" name="Picture Placeholder 7"/>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54744446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(2/9)</a:t>
            </a:r>
            <a:endParaRPr lang="en-GB" sz="2400" dirty="0"/>
          </a:p>
        </p:txBody>
      </p:sp>
      <p:sp>
        <p:nvSpPr>
          <p:cNvPr id="4" name="Content Placeholder 3"/>
          <p:cNvSpPr>
            <a:spLocks noGrp="1"/>
          </p:cNvSpPr>
          <p:nvPr>
            <p:ph sz="quarter" idx="11"/>
          </p:nvPr>
        </p:nvSpPr>
        <p:spPr>
          <a:xfrm>
            <a:off x="183263" y="1394165"/>
            <a:ext cx="3566121" cy="2400657"/>
          </a:xfrm>
        </p:spPr>
        <p:txBody>
          <a:bodyPr/>
          <a:lstStyle/>
          <a:p>
            <a:r>
              <a:rPr lang="en-US" sz="1800" dirty="0">
                <a:sym typeface="Wingdings" panose="05000000000000000000" pitchFamily="2" charset="2"/>
              </a:rPr>
              <a:t>In Visual Studio</a:t>
            </a:r>
          </a:p>
          <a:p>
            <a:r>
              <a:rPr lang="en-US" sz="1800" dirty="0">
                <a:sym typeface="Wingdings" panose="05000000000000000000" pitchFamily="2" charset="2"/>
              </a:rPr>
              <a:t>Go to </a:t>
            </a:r>
            <a:r>
              <a:rPr lang="en-US" sz="1800" b="1" dirty="0">
                <a:sym typeface="Wingdings" panose="05000000000000000000" pitchFamily="2" charset="2"/>
              </a:rPr>
              <a:t>File</a:t>
            </a:r>
            <a:r>
              <a:rPr lang="en-US" sz="1800" dirty="0">
                <a:sym typeface="Wingdings" panose="05000000000000000000" pitchFamily="2" charset="2"/>
              </a:rPr>
              <a:t>  </a:t>
            </a:r>
            <a:r>
              <a:rPr lang="en-US" sz="1800" b="1" dirty="0">
                <a:sym typeface="Wingdings" panose="05000000000000000000" pitchFamily="2" charset="2"/>
              </a:rPr>
              <a:t>New</a:t>
            </a:r>
            <a:r>
              <a:rPr lang="en-US" sz="1800" dirty="0">
                <a:sym typeface="Wingdings" panose="05000000000000000000" pitchFamily="2" charset="2"/>
              </a:rPr>
              <a:t>  </a:t>
            </a:r>
            <a:r>
              <a:rPr lang="en-US" sz="1800" b="1" dirty="0">
                <a:sym typeface="Wingdings" panose="05000000000000000000" pitchFamily="2" charset="2"/>
              </a:rPr>
              <a:t>Project</a:t>
            </a:r>
          </a:p>
          <a:p>
            <a:r>
              <a:rPr lang="en-US" sz="1800" dirty="0">
                <a:sym typeface="Wingdings" panose="05000000000000000000" pitchFamily="2" charset="2"/>
              </a:rPr>
              <a:t>Select </a:t>
            </a:r>
            <a:r>
              <a:rPr lang="en-US" sz="1800" b="1" dirty="0">
                <a:sym typeface="Wingdings" panose="05000000000000000000" pitchFamily="2" charset="2"/>
              </a:rPr>
              <a:t>Data Factory </a:t>
            </a:r>
            <a:r>
              <a:rPr lang="en-US" sz="1800" dirty="0">
                <a:sym typeface="Wingdings" panose="05000000000000000000" pitchFamily="2" charset="2"/>
              </a:rPr>
              <a:t> </a:t>
            </a:r>
            <a:r>
              <a:rPr lang="en-US" sz="1800" b="1" dirty="0">
                <a:sym typeface="Wingdings" panose="05000000000000000000" pitchFamily="2" charset="2"/>
              </a:rPr>
              <a:t>Empty Data Factory Project</a:t>
            </a:r>
          </a:p>
          <a:p>
            <a:r>
              <a:rPr lang="en-US" sz="1800" dirty="0">
                <a:sym typeface="Wingdings" panose="05000000000000000000" pitchFamily="2" charset="2"/>
              </a:rPr>
              <a:t>Select a name and location for your solution files</a:t>
            </a:r>
          </a:p>
          <a:p>
            <a:r>
              <a:rPr lang="en-US" sz="1800" dirty="0">
                <a:sym typeface="Wingdings" panose="05000000000000000000" pitchFamily="2" charset="2"/>
              </a:rPr>
              <a:t>Click </a:t>
            </a:r>
            <a:r>
              <a:rPr lang="en-US" sz="1800" b="1" dirty="0">
                <a:sym typeface="Wingdings" panose="05000000000000000000" pitchFamily="2" charset="2"/>
              </a:rPr>
              <a:t>OK</a:t>
            </a:r>
            <a:endParaRPr lang="en-GB" sz="1800" b="1" dirty="0"/>
          </a:p>
        </p:txBody>
      </p:sp>
      <p:pic>
        <p:nvPicPr>
          <p:cNvPr id="3" name="Picture 2"/>
          <p:cNvPicPr>
            <a:picLocks noChangeAspect="1"/>
          </p:cNvPicPr>
          <p:nvPr/>
        </p:nvPicPr>
        <p:blipFill>
          <a:blip r:embed="rId2"/>
          <a:stretch>
            <a:fillRect/>
          </a:stretch>
        </p:blipFill>
        <p:spPr>
          <a:xfrm>
            <a:off x="4389457" y="1394165"/>
            <a:ext cx="7498060" cy="5197479"/>
          </a:xfrm>
          <a:prstGeom prst="rect">
            <a:avLst/>
          </a:prstGeom>
        </p:spPr>
      </p:pic>
    </p:spTree>
    <p:extLst>
      <p:ext uri="{BB962C8B-B14F-4D97-AF65-F5344CB8AC3E}">
        <p14:creationId xmlns:p14="http://schemas.microsoft.com/office/powerpoint/2010/main" val="424837241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(3/9)</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r>
              <a:rPr lang="en-US" sz="1800" dirty="0"/>
              <a:t>In the Solution Explorer view, right-click on your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Existing Item</a:t>
            </a:r>
            <a:r>
              <a:rPr lang="en-US" sz="1800" dirty="0">
                <a:sym typeface="Wingdings" panose="05000000000000000000" pitchFamily="2" charset="2"/>
              </a:rPr>
              <a:t>…</a:t>
            </a:r>
          </a:p>
          <a:p>
            <a:r>
              <a:rPr lang="en-US" sz="1800" dirty="0">
                <a:sym typeface="Wingdings" panose="05000000000000000000" pitchFamily="2" charset="2"/>
              </a:rPr>
              <a:t>Navigate to </a:t>
            </a:r>
            <a:r>
              <a:rPr lang="en-US" sz="1800" b="1" dirty="0">
                <a:sym typeface="Wingdings" panose="05000000000000000000" pitchFamily="2" charset="2"/>
              </a:rPr>
              <a:t>C:\Repos\next-best-offer-bot\Resources\DataFactory\Pipelines </a:t>
            </a:r>
            <a:r>
              <a:rPr lang="en-US" sz="1800" dirty="0">
                <a:sym typeface="Wingdings" panose="05000000000000000000" pitchFamily="2" charset="2"/>
              </a:rPr>
              <a:t>directory</a:t>
            </a:r>
          </a:p>
          <a:p>
            <a:r>
              <a:rPr lang="en-US" sz="1800" dirty="0">
                <a:sym typeface="Wingdings" panose="05000000000000000000" pitchFamily="2" charset="2"/>
              </a:rPr>
              <a:t>Select all files in this directory</a:t>
            </a:r>
          </a:p>
          <a:p>
            <a:r>
              <a:rPr lang="en-US" sz="1800" dirty="0">
                <a:sym typeface="Wingdings" panose="05000000000000000000" pitchFamily="2" charset="2"/>
              </a:rPr>
              <a:t>Click </a:t>
            </a:r>
            <a:r>
              <a:rPr lang="en-US" sz="1800" b="1" dirty="0">
                <a:sym typeface="Wingdings" panose="05000000000000000000" pitchFamily="2" charset="2"/>
              </a:rPr>
              <a:t>Add</a:t>
            </a:r>
            <a:endParaRPr lang="en-US" sz="1800"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871673" y="0"/>
            <a:ext cx="8564802" cy="6994525"/>
          </a:xfrm>
          <a:prstGeom prst="rect">
            <a:avLst/>
          </a:prstGeom>
        </p:spPr>
      </p:pic>
    </p:spTree>
    <p:extLst>
      <p:ext uri="{BB962C8B-B14F-4D97-AF65-F5344CB8AC3E}">
        <p14:creationId xmlns:p14="http://schemas.microsoft.com/office/powerpoint/2010/main" val="192398245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(4/9)</a:t>
            </a:r>
            <a:endParaRPr lang="en-GB" sz="2400" dirty="0"/>
          </a:p>
        </p:txBody>
      </p:sp>
      <p:sp>
        <p:nvSpPr>
          <p:cNvPr id="4" name="Content Placeholder 3"/>
          <p:cNvSpPr>
            <a:spLocks noGrp="1"/>
          </p:cNvSpPr>
          <p:nvPr>
            <p:ph sz="quarter" idx="11"/>
          </p:nvPr>
        </p:nvSpPr>
        <p:spPr>
          <a:xfrm>
            <a:off x="183262" y="1083815"/>
            <a:ext cx="3566121" cy="3785652"/>
          </a:xfrm>
        </p:spPr>
        <p:txBody>
          <a:bodyPr/>
          <a:lstStyle/>
          <a:p>
            <a:r>
              <a:rPr lang="en-US" sz="1800" dirty="0"/>
              <a:t>In the Solution Explorer view, right-click on your data factory project, then </a:t>
            </a:r>
            <a:r>
              <a:rPr lang="en-US" sz="1800" b="1" dirty="0"/>
              <a:t>Add</a:t>
            </a:r>
            <a:r>
              <a:rPr lang="en-US" sz="1800" dirty="0"/>
              <a:t> </a:t>
            </a:r>
            <a:r>
              <a:rPr lang="en-US" sz="1800" dirty="0">
                <a:sym typeface="Wingdings" panose="05000000000000000000" pitchFamily="2" charset="2"/>
              </a:rPr>
              <a:t> </a:t>
            </a:r>
            <a:r>
              <a:rPr lang="en-US" sz="1800" b="1" dirty="0">
                <a:sym typeface="Wingdings" panose="05000000000000000000" pitchFamily="2" charset="2"/>
              </a:rPr>
              <a:t>New Item</a:t>
            </a:r>
            <a:r>
              <a:rPr lang="en-US" sz="1800" dirty="0">
                <a:sym typeface="Wingdings" panose="05000000000000000000" pitchFamily="2" charset="2"/>
              </a:rPr>
              <a:t>…</a:t>
            </a:r>
          </a:p>
          <a:p>
            <a:r>
              <a:rPr lang="en-US" sz="1800" dirty="0"/>
              <a:t>Perform this operation 4 times to create the resources as specified in the table below. Make sure you name the resources exactly as indicated.</a:t>
            </a:r>
          </a:p>
          <a:p>
            <a:r>
              <a:rPr lang="en-US" sz="1800" dirty="0"/>
              <a:t>Follow the wizard in creating these resources.  Accept the defaults and sign-in if required.</a:t>
            </a:r>
            <a:endParaRPr lang="en-GB" sz="1800" dirty="0"/>
          </a:p>
        </p:txBody>
      </p:sp>
      <p:graphicFrame>
        <p:nvGraphicFramePr>
          <p:cNvPr id="6" name="Table 5"/>
          <p:cNvGraphicFramePr>
            <a:graphicFrameLocks noGrp="1"/>
          </p:cNvGraphicFramePr>
          <p:nvPr>
            <p:extLst>
              <p:ext uri="{D42A27DB-BD31-4B8C-83A1-F6EECF244321}">
                <p14:modId xmlns:p14="http://schemas.microsoft.com/office/powerpoint/2010/main" val="578001179"/>
              </p:ext>
            </p:extLst>
          </p:nvPr>
        </p:nvGraphicFramePr>
        <p:xfrm>
          <a:off x="1006214" y="5025928"/>
          <a:ext cx="10149730" cy="1828800"/>
        </p:xfrm>
        <a:graphic>
          <a:graphicData uri="http://schemas.openxmlformats.org/drawingml/2006/table">
            <a:tbl>
              <a:tblPr firstRow="1" bandRow="1">
                <a:tableStyleId>{5C22544A-7EE6-4342-B048-85BDC9FD1C3A}</a:tableStyleId>
              </a:tblPr>
              <a:tblGrid>
                <a:gridCol w="5074865">
                  <a:extLst>
                    <a:ext uri="{9D8B030D-6E8A-4147-A177-3AD203B41FA5}">
                      <a16:colId xmlns:a16="http://schemas.microsoft.com/office/drawing/2014/main" val="3385703469"/>
                    </a:ext>
                  </a:extLst>
                </a:gridCol>
                <a:gridCol w="5074865">
                  <a:extLst>
                    <a:ext uri="{9D8B030D-6E8A-4147-A177-3AD203B41FA5}">
                      <a16:colId xmlns:a16="http://schemas.microsoft.com/office/drawing/2014/main" val="765031514"/>
                    </a:ext>
                  </a:extLst>
                </a:gridCol>
              </a:tblGrid>
              <a:tr h="352628">
                <a:tc>
                  <a:txBody>
                    <a:bodyPr/>
                    <a:lstStyle/>
                    <a:p>
                      <a:r>
                        <a:rPr lang="en-US" dirty="0"/>
                        <a:t>Type</a:t>
                      </a:r>
                      <a:endParaRPr lang="en-GB" dirty="0"/>
                    </a:p>
                  </a:txBody>
                  <a:tcPr/>
                </a:tc>
                <a:tc>
                  <a:txBody>
                    <a:bodyPr/>
                    <a:lstStyle/>
                    <a:p>
                      <a:r>
                        <a:rPr lang="en-US" dirty="0"/>
                        <a:t>Name</a:t>
                      </a:r>
                      <a:endParaRPr lang="en-GB" dirty="0"/>
                    </a:p>
                  </a:txBody>
                  <a:tcPr/>
                </a:tc>
                <a:extLst>
                  <a:ext uri="{0D108BD9-81ED-4DB2-BD59-A6C34878D82A}">
                    <a16:rowId xmlns:a16="http://schemas.microsoft.com/office/drawing/2014/main" val="4136065006"/>
                  </a:ext>
                </a:extLst>
              </a:tr>
              <a:tr h="352628">
                <a:tc>
                  <a:txBody>
                    <a:bodyPr/>
                    <a:lstStyle/>
                    <a:p>
                      <a:r>
                        <a:rPr lang="en-US" dirty="0"/>
                        <a:t>Azure Data Lake Analytics Linked Service</a:t>
                      </a:r>
                      <a:endParaRPr lang="en-GB" dirty="0"/>
                    </a:p>
                  </a:txBody>
                  <a:tcPr/>
                </a:tc>
                <a:tc>
                  <a:txBody>
                    <a:bodyPr/>
                    <a:lstStyle/>
                    <a:p>
                      <a:r>
                        <a:rPr lang="en-GB" noProof="1">
                          <a:latin typeface="Lucida Console" panose="020B0609040504020204" pitchFamily="49" charset="0"/>
                        </a:rPr>
                        <a:t>DataLakeAnalyticsLinkedService.json</a:t>
                      </a:r>
                    </a:p>
                  </a:txBody>
                  <a:tcPr/>
                </a:tc>
                <a:extLst>
                  <a:ext uri="{0D108BD9-81ED-4DB2-BD59-A6C34878D82A}">
                    <a16:rowId xmlns:a16="http://schemas.microsoft.com/office/drawing/2014/main" val="2039149493"/>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Data Lake Store Linked Service</a:t>
                      </a:r>
                      <a:endParaRPr lang="en-GB" dirty="0"/>
                    </a:p>
                  </a:txBody>
                  <a:tcPr/>
                </a:tc>
                <a:tc>
                  <a:txBody>
                    <a:bodyPr/>
                    <a:lstStyle/>
                    <a:p>
                      <a:r>
                        <a:rPr lang="en-GB" noProof="1">
                          <a:latin typeface="Lucida Console" panose="020B0609040504020204" pitchFamily="49" charset="0"/>
                        </a:rPr>
                        <a:t>DataLakeStoreLinkedService.json</a:t>
                      </a:r>
                    </a:p>
                  </a:txBody>
                  <a:tcPr/>
                </a:tc>
                <a:extLst>
                  <a:ext uri="{0D108BD9-81ED-4DB2-BD59-A6C34878D82A}">
                    <a16:rowId xmlns:a16="http://schemas.microsoft.com/office/drawing/2014/main" val="857053342"/>
                  </a:ext>
                </a:extLst>
              </a:tr>
              <a:tr h="3526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 SQL Data Warehouse Linked Service</a:t>
                      </a:r>
                      <a:endParaRPr lang="en-GB" dirty="0"/>
                    </a:p>
                  </a:txBody>
                  <a:tcPr/>
                </a:tc>
                <a:tc>
                  <a:txBody>
                    <a:bodyPr/>
                    <a:lstStyle/>
                    <a:p>
                      <a:r>
                        <a:rPr lang="en-GB" noProof="1">
                          <a:latin typeface="Lucida Console" panose="020B0609040504020204" pitchFamily="49" charset="0"/>
                        </a:rPr>
                        <a:t>SqlDwLinkedService.json</a:t>
                      </a:r>
                    </a:p>
                  </a:txBody>
                  <a:tcPr/>
                </a:tc>
                <a:extLst>
                  <a:ext uri="{0D108BD9-81ED-4DB2-BD59-A6C34878D82A}">
                    <a16:rowId xmlns:a16="http://schemas.microsoft.com/office/drawing/2014/main" val="1276828552"/>
                  </a:ext>
                </a:extLst>
              </a:tr>
              <a:tr h="352628">
                <a:tc>
                  <a:txBody>
                    <a:bodyPr/>
                    <a:lstStyle/>
                    <a:p>
                      <a:r>
                        <a:rPr lang="en-US" dirty="0"/>
                        <a:t>Azure Storage Linked Service</a:t>
                      </a:r>
                      <a:endParaRPr lang="en-GB" dirty="0"/>
                    </a:p>
                  </a:txBody>
                  <a:tcPr/>
                </a:tc>
                <a:tc>
                  <a:txBody>
                    <a:bodyPr/>
                    <a:lstStyle/>
                    <a:p>
                      <a:r>
                        <a:rPr lang="en-GB" noProof="1">
                          <a:latin typeface="Lucida Console" panose="020B0609040504020204" pitchFamily="49" charset="0"/>
                        </a:rPr>
                        <a:t>BlobLinkedService.json</a:t>
                      </a:r>
                    </a:p>
                  </a:txBody>
                  <a:tcPr/>
                </a:tc>
                <a:extLst>
                  <a:ext uri="{0D108BD9-81ED-4DB2-BD59-A6C34878D82A}">
                    <a16:rowId xmlns:a16="http://schemas.microsoft.com/office/drawing/2014/main" val="3707519527"/>
                  </a:ext>
                </a:extLst>
              </a:tr>
            </a:tbl>
          </a:graphicData>
        </a:graphic>
      </p:graphicFrame>
      <p:pic>
        <p:nvPicPr>
          <p:cNvPr id="3" name="Picture 2"/>
          <p:cNvPicPr>
            <a:picLocks noChangeAspect="1"/>
          </p:cNvPicPr>
          <p:nvPr/>
        </p:nvPicPr>
        <p:blipFill>
          <a:blip r:embed="rId2"/>
          <a:stretch>
            <a:fillRect/>
          </a:stretch>
        </p:blipFill>
        <p:spPr>
          <a:xfrm>
            <a:off x="4656208" y="360323"/>
            <a:ext cx="6499736" cy="4508524"/>
          </a:xfrm>
          <a:prstGeom prst="rect">
            <a:avLst/>
          </a:prstGeom>
        </p:spPr>
      </p:pic>
    </p:spTree>
    <p:extLst>
      <p:ext uri="{BB962C8B-B14F-4D97-AF65-F5344CB8AC3E}">
        <p14:creationId xmlns:p14="http://schemas.microsoft.com/office/powerpoint/2010/main" val="56575128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(5/9)</a:t>
            </a:r>
            <a:endParaRPr lang="en-GB" sz="2400" dirty="0"/>
          </a:p>
        </p:txBody>
      </p:sp>
      <p:sp>
        <p:nvSpPr>
          <p:cNvPr id="4" name="Content Placeholder 3"/>
          <p:cNvSpPr>
            <a:spLocks noGrp="1"/>
          </p:cNvSpPr>
          <p:nvPr>
            <p:ph sz="quarter" idx="11"/>
          </p:nvPr>
        </p:nvSpPr>
        <p:spPr>
          <a:xfrm>
            <a:off x="183262" y="1394165"/>
            <a:ext cx="4663389" cy="4752070"/>
          </a:xfrm>
        </p:spPr>
        <p:txBody>
          <a:bodyPr/>
          <a:lstStyle/>
          <a:p>
            <a:r>
              <a:rPr lang="en-US" sz="1800" dirty="0"/>
              <a:t>Double-click on the </a:t>
            </a:r>
            <a:r>
              <a:rPr lang="en-US" sz="1800" dirty="0" err="1"/>
              <a:t>SqlDwLinkedService.json</a:t>
            </a:r>
            <a:r>
              <a:rPr lang="en-US" sz="1800" dirty="0"/>
              <a:t> and update the </a:t>
            </a:r>
            <a:r>
              <a:rPr lang="en-US" sz="1800" dirty="0" err="1"/>
              <a:t>connectionString</a:t>
            </a:r>
            <a:r>
              <a:rPr lang="en-US" sz="1800" dirty="0"/>
              <a:t> with the appropriate values for:</a:t>
            </a:r>
          </a:p>
          <a:p>
            <a:pPr lvl="1"/>
            <a:r>
              <a:rPr lang="en-US" sz="1600" dirty="0"/>
              <a:t>&lt;</a:t>
            </a:r>
            <a:r>
              <a:rPr lang="en-US" sz="1600" dirty="0" err="1"/>
              <a:t>servername</a:t>
            </a:r>
            <a:r>
              <a:rPr lang="en-US" sz="1600" dirty="0"/>
              <a:t>&gt; - </a:t>
            </a:r>
            <a:r>
              <a:rPr lang="en-US" sz="1600" dirty="0" err="1"/>
              <a:t>cisbot</a:t>
            </a:r>
            <a:r>
              <a:rPr lang="en-US" sz="1600" dirty="0"/>
              <a:t>[</a:t>
            </a:r>
            <a:r>
              <a:rPr lang="en-US" sz="1600" dirty="0" err="1"/>
              <a:t>nn</a:t>
            </a:r>
            <a:r>
              <a:rPr lang="en-US" sz="1600" dirty="0"/>
              <a:t>]</a:t>
            </a:r>
            <a:r>
              <a:rPr lang="en-US" sz="1600" dirty="0" err="1"/>
              <a:t>sqlsvr</a:t>
            </a:r>
            <a:r>
              <a:rPr lang="en-US" sz="1600" dirty="0"/>
              <a:t> </a:t>
            </a:r>
          </a:p>
          <a:p>
            <a:pPr lvl="1"/>
            <a:r>
              <a:rPr lang="en-US" sz="1600" dirty="0"/>
              <a:t>&lt;</a:t>
            </a:r>
            <a:r>
              <a:rPr lang="en-US" sz="1600" dirty="0" err="1"/>
              <a:t>databasename</a:t>
            </a:r>
            <a:r>
              <a:rPr lang="en-US" sz="1600" dirty="0"/>
              <a:t>&gt; - </a:t>
            </a:r>
            <a:r>
              <a:rPr lang="en-US" sz="1600" dirty="0" err="1"/>
              <a:t>cisbot</a:t>
            </a:r>
            <a:r>
              <a:rPr lang="en-US" sz="1600" dirty="0"/>
              <a:t>[</a:t>
            </a:r>
            <a:r>
              <a:rPr lang="en-US" sz="1600" dirty="0" err="1"/>
              <a:t>nn</a:t>
            </a:r>
            <a:r>
              <a:rPr lang="en-US" sz="1600" dirty="0"/>
              <a:t>]</a:t>
            </a:r>
            <a:r>
              <a:rPr lang="en-US" sz="1600" dirty="0" err="1"/>
              <a:t>dw</a:t>
            </a:r>
            <a:endParaRPr lang="en-US" sz="1600" dirty="0"/>
          </a:p>
          <a:p>
            <a:pPr lvl="1"/>
            <a:r>
              <a:rPr lang="en-US" sz="1600" dirty="0"/>
              <a:t>&lt;password&gt; - your password</a:t>
            </a:r>
          </a:p>
          <a:p>
            <a:r>
              <a:rPr lang="en-US" sz="1800" dirty="0"/>
              <a:t>Double-click on </a:t>
            </a:r>
            <a:r>
              <a:rPr lang="en-US" sz="1800" dirty="0" err="1"/>
              <a:t>BlobLinkedService.json</a:t>
            </a:r>
            <a:r>
              <a:rPr lang="en-US" sz="1800" dirty="0"/>
              <a:t> and update the </a:t>
            </a:r>
            <a:r>
              <a:rPr lang="en-US" sz="1800" dirty="0" err="1"/>
              <a:t>connectionString</a:t>
            </a:r>
            <a:r>
              <a:rPr lang="en-US" sz="1800" dirty="0"/>
              <a:t> with appropriate values for:</a:t>
            </a:r>
          </a:p>
          <a:p>
            <a:pPr lvl="1"/>
            <a:r>
              <a:rPr lang="en-US" sz="1600" dirty="0"/>
              <a:t>&lt;</a:t>
            </a:r>
            <a:r>
              <a:rPr lang="en-US" sz="1600" dirty="0" err="1"/>
              <a:t>accountname</a:t>
            </a:r>
            <a:r>
              <a:rPr lang="en-US" sz="1600" dirty="0"/>
              <a:t>&gt; - </a:t>
            </a:r>
            <a:r>
              <a:rPr lang="en-US" sz="1600" dirty="0" err="1"/>
              <a:t>cisbot</a:t>
            </a:r>
            <a:r>
              <a:rPr lang="en-US" sz="1600" dirty="0"/>
              <a:t>[</a:t>
            </a:r>
            <a:r>
              <a:rPr lang="en-US" sz="1600" dirty="0" err="1"/>
              <a:t>nn</a:t>
            </a:r>
            <a:r>
              <a:rPr lang="en-US" sz="1600" dirty="0"/>
              <a:t>]storage</a:t>
            </a:r>
          </a:p>
          <a:p>
            <a:pPr lvl="1"/>
            <a:r>
              <a:rPr lang="en-US" sz="1600" dirty="0"/>
              <a:t>&lt;</a:t>
            </a:r>
            <a:r>
              <a:rPr lang="en-US" sz="1600" dirty="0" err="1"/>
              <a:t>accountkey</a:t>
            </a:r>
            <a:r>
              <a:rPr lang="en-US" sz="1600" dirty="0"/>
              <a:t>&gt;- storage account key</a:t>
            </a:r>
          </a:p>
          <a:p>
            <a:r>
              <a:rPr lang="en-US" sz="1800" b="1" dirty="0"/>
              <a:t>Save All</a:t>
            </a:r>
            <a:r>
              <a:rPr lang="en-US" sz="1800" dirty="0"/>
              <a:t> files</a:t>
            </a:r>
          </a:p>
          <a:p>
            <a:endParaRPr lang="en-US" sz="1800" i="1" dirty="0"/>
          </a:p>
          <a:p>
            <a:r>
              <a:rPr lang="en-US" sz="1800" i="1" dirty="0"/>
              <a:t>Note: In production environments, use Azure Key Vault to store sensitive information instead.</a:t>
            </a:r>
            <a:endParaRPr lang="en-GB" sz="1800" i="1" dirty="0"/>
          </a:p>
        </p:txBody>
      </p:sp>
      <p:pic>
        <p:nvPicPr>
          <p:cNvPr id="8" name="Picture 7"/>
          <p:cNvPicPr>
            <a:picLocks noChangeAspect="1"/>
          </p:cNvPicPr>
          <p:nvPr/>
        </p:nvPicPr>
        <p:blipFill>
          <a:blip r:embed="rId2"/>
          <a:stretch>
            <a:fillRect/>
          </a:stretch>
        </p:blipFill>
        <p:spPr>
          <a:xfrm>
            <a:off x="5120969" y="1394165"/>
            <a:ext cx="7041188" cy="1363903"/>
          </a:xfrm>
          <a:prstGeom prst="rect">
            <a:avLst/>
          </a:prstGeom>
        </p:spPr>
      </p:pic>
      <p:pic>
        <p:nvPicPr>
          <p:cNvPr id="9" name="Picture 8"/>
          <p:cNvPicPr>
            <a:picLocks noChangeAspect="1"/>
          </p:cNvPicPr>
          <p:nvPr/>
        </p:nvPicPr>
        <p:blipFill>
          <a:blip r:embed="rId3"/>
          <a:stretch>
            <a:fillRect/>
          </a:stretch>
        </p:blipFill>
        <p:spPr>
          <a:xfrm>
            <a:off x="5120970" y="3242347"/>
            <a:ext cx="7041188" cy="1494053"/>
          </a:xfrm>
          <a:prstGeom prst="rect">
            <a:avLst/>
          </a:prstGeom>
        </p:spPr>
      </p:pic>
    </p:spTree>
    <p:extLst>
      <p:ext uri="{BB962C8B-B14F-4D97-AF65-F5344CB8AC3E}">
        <p14:creationId xmlns:p14="http://schemas.microsoft.com/office/powerpoint/2010/main" val="69077691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(6/9)</a:t>
            </a:r>
            <a:endParaRPr lang="en-GB" sz="2400" dirty="0"/>
          </a:p>
        </p:txBody>
      </p:sp>
      <p:sp>
        <p:nvSpPr>
          <p:cNvPr id="4" name="Content Placeholder 3"/>
          <p:cNvSpPr>
            <a:spLocks noGrp="1"/>
          </p:cNvSpPr>
          <p:nvPr>
            <p:ph sz="quarter" idx="11"/>
          </p:nvPr>
        </p:nvSpPr>
        <p:spPr>
          <a:xfrm>
            <a:off x="183263" y="1394165"/>
            <a:ext cx="3566121" cy="3785652"/>
          </a:xfrm>
        </p:spPr>
        <p:txBody>
          <a:bodyPr/>
          <a:lstStyle/>
          <a:p>
            <a:r>
              <a:rPr lang="en-US" sz="1800" dirty="0"/>
              <a:t>From the Solution Explorer view, open the file </a:t>
            </a:r>
            <a:r>
              <a:rPr lang="en-US" sz="1800" dirty="0" err="1"/>
              <a:t>ProcessBotTextPipeline.json</a:t>
            </a:r>
            <a:endParaRPr lang="en-US" sz="1800" dirty="0"/>
          </a:p>
          <a:p>
            <a:r>
              <a:rPr lang="en-US" sz="1800" dirty="0"/>
              <a:t>Change the placeholder $</a:t>
            </a:r>
            <a:r>
              <a:rPr lang="en-US" sz="1800" dirty="0" err="1"/>
              <a:t>startDate</a:t>
            </a:r>
            <a:r>
              <a:rPr lang="en-US" sz="1800" dirty="0"/>
              <a:t> in the file with yesterday’s date in ISO 8601 format (2017-01-20).</a:t>
            </a:r>
            <a:br>
              <a:rPr lang="en-US" sz="1800" dirty="0">
                <a:latin typeface="Lucida Console" panose="020B0609040504020204" pitchFamily="49" charset="0"/>
              </a:rPr>
            </a:br>
            <a:r>
              <a:rPr lang="en-US" sz="1800" dirty="0"/>
              <a:t>This will allow the pipeline to run immediately over the data collected yesterday. (If you enter today’s date, the pipeline will only run the next night at midnight).</a:t>
            </a:r>
          </a:p>
          <a:p>
            <a:r>
              <a:rPr lang="en-US" sz="1800" dirty="0"/>
              <a:t>Save the file.</a:t>
            </a:r>
            <a:endParaRPr lang="en-GB" sz="1800" dirty="0"/>
          </a:p>
        </p:txBody>
      </p:sp>
      <p:pic>
        <p:nvPicPr>
          <p:cNvPr id="6" name="Picture 5"/>
          <p:cNvPicPr>
            <a:picLocks noChangeAspect="1"/>
          </p:cNvPicPr>
          <p:nvPr/>
        </p:nvPicPr>
        <p:blipFill>
          <a:blip r:embed="rId2"/>
          <a:stretch>
            <a:fillRect/>
          </a:stretch>
        </p:blipFill>
        <p:spPr>
          <a:xfrm>
            <a:off x="6538256" y="5417481"/>
            <a:ext cx="3200400" cy="1209675"/>
          </a:xfrm>
          <a:prstGeom prst="rect">
            <a:avLst/>
          </a:prstGeom>
        </p:spPr>
      </p:pic>
      <p:pic>
        <p:nvPicPr>
          <p:cNvPr id="3" name="Picture 2"/>
          <p:cNvPicPr>
            <a:picLocks noChangeAspect="1"/>
          </p:cNvPicPr>
          <p:nvPr/>
        </p:nvPicPr>
        <p:blipFill>
          <a:blip r:embed="rId3"/>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232267724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(7/9)</a:t>
            </a:r>
            <a:endParaRPr lang="en-GB" sz="2400" dirty="0"/>
          </a:p>
        </p:txBody>
      </p:sp>
      <p:sp>
        <p:nvSpPr>
          <p:cNvPr id="4" name="Content Placeholder 3"/>
          <p:cNvSpPr>
            <a:spLocks noGrp="1"/>
          </p:cNvSpPr>
          <p:nvPr>
            <p:ph sz="quarter" idx="11"/>
          </p:nvPr>
        </p:nvSpPr>
        <p:spPr>
          <a:xfrm>
            <a:off x="183263" y="1394165"/>
            <a:ext cx="3566121" cy="4228850"/>
          </a:xfrm>
        </p:spPr>
        <p:txBody>
          <a:bodyPr/>
          <a:lstStyle/>
          <a:p>
            <a:r>
              <a:rPr lang="en-GB" sz="1800" i="1" dirty="0"/>
              <a:t>Note that the scheduler is set to start activities at the </a:t>
            </a:r>
            <a:r>
              <a:rPr lang="en-GB" sz="1800" i="1" dirty="0" err="1"/>
              <a:t>StartOfInterval</a:t>
            </a:r>
            <a:r>
              <a:rPr lang="en-GB" sz="1800" i="1" dirty="0"/>
              <a:t>. That means the Data Factory will process the data for a given day at the beginning of the day. This is for the purpose of this workshop, so that the slice for today starts immediately.</a:t>
            </a:r>
          </a:p>
          <a:p>
            <a:r>
              <a:rPr lang="en-US" sz="1800" i="1" dirty="0"/>
              <a:t>If you want the pipeline to process daily data in the future, change style to </a:t>
            </a:r>
            <a:r>
              <a:rPr lang="en-US" sz="1800" i="1" dirty="0" err="1"/>
              <a:t>EndOfInterval</a:t>
            </a:r>
            <a:r>
              <a:rPr lang="en-US" sz="1800" i="1" dirty="0"/>
              <a:t> in the Pipeline and all Dataset definitions, and publish the pipeline again.</a:t>
            </a:r>
            <a:endParaRPr lang="en-GB" sz="1800" i="1" dirty="0"/>
          </a:p>
        </p:txBody>
      </p:sp>
      <p:pic>
        <p:nvPicPr>
          <p:cNvPr id="3" name="Picture 2"/>
          <p:cNvPicPr>
            <a:picLocks noChangeAspect="1"/>
          </p:cNvPicPr>
          <p:nvPr/>
        </p:nvPicPr>
        <p:blipFill>
          <a:blip r:embed="rId2"/>
          <a:stretch>
            <a:fillRect/>
          </a:stretch>
        </p:blipFill>
        <p:spPr>
          <a:xfrm>
            <a:off x="6035359" y="114019"/>
            <a:ext cx="4206194" cy="4983731"/>
          </a:xfrm>
          <a:prstGeom prst="rect">
            <a:avLst/>
          </a:prstGeom>
        </p:spPr>
      </p:pic>
    </p:spTree>
    <p:extLst>
      <p:ext uri="{BB962C8B-B14F-4D97-AF65-F5344CB8AC3E}">
        <p14:creationId xmlns:p14="http://schemas.microsoft.com/office/powerpoint/2010/main" val="3187804514"/>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(8/9)</a:t>
            </a:r>
            <a:endParaRPr lang="en-GB" sz="2400" dirty="0"/>
          </a:p>
        </p:txBody>
      </p:sp>
      <p:sp>
        <p:nvSpPr>
          <p:cNvPr id="4" name="Content Placeholder 3"/>
          <p:cNvSpPr>
            <a:spLocks noGrp="1"/>
          </p:cNvSpPr>
          <p:nvPr>
            <p:ph sz="quarter" idx="11"/>
          </p:nvPr>
        </p:nvSpPr>
        <p:spPr>
          <a:xfrm>
            <a:off x="183263" y="1394165"/>
            <a:ext cx="3566121" cy="3841052"/>
          </a:xfrm>
        </p:spPr>
        <p:txBody>
          <a:bodyPr/>
          <a:lstStyle/>
          <a:p>
            <a:r>
              <a:rPr lang="en-US" sz="1800" dirty="0"/>
              <a:t>In the Solution Explorer view, right-click on your project, then Publish…</a:t>
            </a:r>
          </a:p>
          <a:p>
            <a:r>
              <a:rPr lang="en-US" sz="1800" dirty="0"/>
              <a:t>Select existing Data Factory (</a:t>
            </a:r>
            <a:r>
              <a:rPr lang="en-US" sz="1800" dirty="0" err="1"/>
              <a:t>cisbot</a:t>
            </a:r>
            <a:r>
              <a:rPr lang="en-US" sz="1800" dirty="0"/>
              <a:t>[</a:t>
            </a:r>
            <a:r>
              <a:rPr lang="en-US" sz="1800" dirty="0" err="1"/>
              <a:t>nn</a:t>
            </a:r>
            <a:r>
              <a:rPr lang="en-US" sz="1800" dirty="0"/>
              <a:t>]</a:t>
            </a:r>
            <a:r>
              <a:rPr lang="en-US" sz="1800" dirty="0" err="1"/>
              <a:t>adf</a:t>
            </a:r>
            <a:r>
              <a:rPr lang="en-US" sz="1800" dirty="0"/>
              <a:t>)</a:t>
            </a:r>
          </a:p>
          <a:p>
            <a:r>
              <a:rPr lang="en-US" sz="1800" dirty="0"/>
              <a:t>C</a:t>
            </a:r>
            <a:r>
              <a:rPr lang="en-GB" sz="1800" dirty="0"/>
              <a:t>lick </a:t>
            </a:r>
            <a:r>
              <a:rPr lang="en-GB" sz="1800" b="1" dirty="0"/>
              <a:t>Next</a:t>
            </a:r>
            <a:r>
              <a:rPr lang="en-GB" sz="1800" dirty="0"/>
              <a:t> multiple times until the wizard completes, then </a:t>
            </a:r>
            <a:r>
              <a:rPr lang="en-GB" sz="1800" b="1" dirty="0"/>
              <a:t>Finish</a:t>
            </a:r>
            <a:r>
              <a:rPr lang="en-GB" sz="1800" dirty="0"/>
              <a:t>.</a:t>
            </a:r>
          </a:p>
          <a:p>
            <a:r>
              <a:rPr lang="en-GB" sz="1800" i="1" dirty="0"/>
              <a:t>In the current state of this lab, Linked Services for Data Lake Analytics &amp; Store will return errors during deployment.  Proceed to next slide for workaround.</a:t>
            </a:r>
            <a:endParaRPr lang="en-US" sz="1800" i="1" dirty="0"/>
          </a:p>
        </p:txBody>
      </p:sp>
      <p:pic>
        <p:nvPicPr>
          <p:cNvPr id="8" name="Picture 7"/>
          <p:cNvPicPr>
            <a:picLocks noChangeAspect="1"/>
          </p:cNvPicPr>
          <p:nvPr/>
        </p:nvPicPr>
        <p:blipFill>
          <a:blip r:embed="rId2"/>
          <a:stretch>
            <a:fillRect/>
          </a:stretch>
        </p:blipFill>
        <p:spPr>
          <a:xfrm>
            <a:off x="4138164" y="-23458"/>
            <a:ext cx="8298311" cy="6994525"/>
          </a:xfrm>
          <a:prstGeom prst="rect">
            <a:avLst/>
          </a:prstGeom>
        </p:spPr>
      </p:pic>
    </p:spTree>
    <p:extLst>
      <p:ext uri="{BB962C8B-B14F-4D97-AF65-F5344CB8AC3E}">
        <p14:creationId xmlns:p14="http://schemas.microsoft.com/office/powerpoint/2010/main" val="178694872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Data Factory (9/9)</a:t>
            </a:r>
            <a:endParaRPr lang="en-GB" sz="2400" dirty="0"/>
          </a:p>
        </p:txBody>
      </p:sp>
      <p:sp>
        <p:nvSpPr>
          <p:cNvPr id="4" name="Content Placeholder 3"/>
          <p:cNvSpPr>
            <a:spLocks noGrp="1"/>
          </p:cNvSpPr>
          <p:nvPr>
            <p:ph sz="quarter" idx="11"/>
          </p:nvPr>
        </p:nvSpPr>
        <p:spPr>
          <a:xfrm>
            <a:off x="183263" y="1119848"/>
            <a:ext cx="3566121" cy="5752344"/>
          </a:xfrm>
        </p:spPr>
        <p:txBody>
          <a:bodyPr/>
          <a:lstStyle/>
          <a:p>
            <a:r>
              <a:rPr lang="en-US" sz="1800" dirty="0"/>
              <a:t>In Azure Portal, navigate to your Data Factory</a:t>
            </a:r>
          </a:p>
          <a:p>
            <a:r>
              <a:rPr lang="en-US" sz="1800" dirty="0"/>
              <a:t>Click on </a:t>
            </a:r>
            <a:r>
              <a:rPr lang="en-US" sz="1800" b="1" dirty="0"/>
              <a:t>Author and deploy</a:t>
            </a:r>
            <a:endParaRPr lang="en-US" sz="1800" dirty="0"/>
          </a:p>
          <a:p>
            <a:r>
              <a:rPr lang="en-US" sz="1800" dirty="0"/>
              <a:t>Expand Linked services and select the linked service with the red exclamation next to it.</a:t>
            </a:r>
          </a:p>
          <a:p>
            <a:r>
              <a:rPr lang="en-US" sz="1800" dirty="0"/>
              <a:t>Click on the </a:t>
            </a:r>
            <a:r>
              <a:rPr lang="en-US" sz="1800" b="1" dirty="0"/>
              <a:t>Authorize</a:t>
            </a:r>
            <a:r>
              <a:rPr lang="en-US" sz="1800" dirty="0"/>
              <a:t> button and follow the sign-in process.  </a:t>
            </a:r>
          </a:p>
          <a:p>
            <a:r>
              <a:rPr lang="en-US" sz="1800" dirty="0"/>
              <a:t>Once signed in, the JSON on the right side will update with the latest authorization tokens.  Copy this entire JSON and paste it to the </a:t>
            </a:r>
            <a:r>
              <a:rPr lang="en-US" sz="1800" dirty="0" err="1"/>
              <a:t>DataLakeAnalyticsLinkedService.json</a:t>
            </a:r>
            <a:r>
              <a:rPr lang="en-US" sz="1800" dirty="0"/>
              <a:t> file.</a:t>
            </a:r>
          </a:p>
          <a:p>
            <a:r>
              <a:rPr lang="en-US" sz="1800" dirty="0"/>
              <a:t>In Visual Studio, Publish again.</a:t>
            </a:r>
          </a:p>
          <a:p>
            <a:r>
              <a:rPr lang="en-US" sz="1800" dirty="0"/>
              <a:t>Repeat these steps for the </a:t>
            </a:r>
            <a:r>
              <a:rPr lang="en-US" sz="1800" dirty="0" err="1"/>
              <a:t>DataLakeStoreLinkedService</a:t>
            </a:r>
            <a:r>
              <a:rPr lang="en-US" sz="1800" dirty="0"/>
              <a:t>.</a:t>
            </a:r>
          </a:p>
        </p:txBody>
      </p:sp>
      <p:pic>
        <p:nvPicPr>
          <p:cNvPr id="8" name="Picture 7"/>
          <p:cNvPicPr>
            <a:picLocks noChangeAspect="1"/>
          </p:cNvPicPr>
          <p:nvPr/>
        </p:nvPicPr>
        <p:blipFill>
          <a:blip r:embed="rId2"/>
          <a:stretch>
            <a:fillRect/>
          </a:stretch>
        </p:blipFill>
        <p:spPr>
          <a:xfrm>
            <a:off x="3881833" y="-1"/>
            <a:ext cx="8554642" cy="6994525"/>
          </a:xfrm>
          <a:prstGeom prst="rect">
            <a:avLst/>
          </a:prstGeom>
        </p:spPr>
      </p:pic>
    </p:spTree>
    <p:extLst>
      <p:ext uri="{BB962C8B-B14F-4D97-AF65-F5344CB8AC3E}">
        <p14:creationId xmlns:p14="http://schemas.microsoft.com/office/powerpoint/2010/main" val="331825079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(1/2)</a:t>
            </a:r>
            <a:endParaRPr lang="en-GB" dirty="0"/>
          </a:p>
        </p:txBody>
      </p:sp>
      <p:sp>
        <p:nvSpPr>
          <p:cNvPr id="4" name="Content Placeholder 3"/>
          <p:cNvSpPr>
            <a:spLocks noGrp="1"/>
          </p:cNvSpPr>
          <p:nvPr>
            <p:ph sz="quarter" idx="11"/>
          </p:nvPr>
        </p:nvSpPr>
        <p:spPr>
          <a:xfrm>
            <a:off x="183263" y="1394165"/>
            <a:ext cx="3566121" cy="1077218"/>
          </a:xfrm>
        </p:spPr>
        <p:txBody>
          <a:bodyPr/>
          <a:lstStyle/>
          <a:p>
            <a:r>
              <a:rPr lang="en-US" dirty="0"/>
              <a:t>Go to your Data Factory</a:t>
            </a:r>
          </a:p>
          <a:p>
            <a:r>
              <a:rPr lang="en-US" dirty="0"/>
              <a:t>Click </a:t>
            </a:r>
            <a:r>
              <a:rPr lang="en-US" b="1" dirty="0"/>
              <a:t>Monitor and Manage</a:t>
            </a:r>
            <a:endParaRPr lang="en-GB" b="1"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11" b="511"/>
          <a:stretch/>
        </p:blipFill>
        <p:spPr>
          <a:prstGeom prst="rect">
            <a:avLst/>
          </a:prstGeom>
        </p:spPr>
      </p:pic>
    </p:spTree>
    <p:extLst>
      <p:ext uri="{BB962C8B-B14F-4D97-AF65-F5344CB8AC3E}">
        <p14:creationId xmlns:p14="http://schemas.microsoft.com/office/powerpoint/2010/main" val="36249207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Phased deployment</a:t>
            </a:r>
            <a:endParaRPr lang="en-US" dirty="0"/>
          </a:p>
        </p:txBody>
      </p:sp>
      <p:sp>
        <p:nvSpPr>
          <p:cNvPr id="3" name="Text Placeholder 2"/>
          <p:cNvSpPr>
            <a:spLocks noGrp="1"/>
          </p:cNvSpPr>
          <p:nvPr>
            <p:ph type="body" sz="quarter" idx="10"/>
          </p:nvPr>
        </p:nvSpPr>
        <p:spPr>
          <a:xfrm>
            <a:off x="274638" y="1212850"/>
            <a:ext cx="11887200" cy="2991588"/>
          </a:xfrm>
        </p:spPr>
        <p:txBody>
          <a:bodyPr/>
          <a:lstStyle/>
          <a:p>
            <a:r>
              <a:rPr lang="en-US" sz="2400" dirty="0"/>
              <a:t>We will initially build the system without Azure machine learning. The bot will randomly make an offer (credit card or loan) to each bot user. After a language understanding model is deployed, we will be able to collect structured data to train our model.</a:t>
            </a:r>
          </a:p>
          <a:p>
            <a:r>
              <a:rPr lang="en-US" sz="2400" dirty="0"/>
              <a:t>We will then create a machine learning model to predict which offer is most likely to be accepted based on the message sent by a bot user. We will then modify the bot to use this machine learning model to make targeted offers.</a:t>
            </a:r>
          </a:p>
          <a:p>
            <a:r>
              <a:rPr lang="en-US" sz="2400" dirty="0"/>
              <a:t>Finally we will extract trending topics and set-up interactive dashboards to allow deep insights, as well as real-time alerting to allow reacting to surges in negative sentiment.</a:t>
            </a:r>
          </a:p>
        </p:txBody>
      </p:sp>
      <p:pic>
        <p:nvPicPr>
          <p:cNvPr id="4" name="Picture 3"/>
          <p:cNvPicPr>
            <a:picLocks noChangeAspect="1"/>
          </p:cNvPicPr>
          <p:nvPr/>
        </p:nvPicPr>
        <p:blipFill>
          <a:blip r:embed="rId2"/>
          <a:stretch>
            <a:fillRect/>
          </a:stretch>
        </p:blipFill>
        <p:spPr>
          <a:xfrm>
            <a:off x="4094163" y="4594530"/>
            <a:ext cx="4248150" cy="1866900"/>
          </a:xfrm>
          <a:prstGeom prst="rect">
            <a:avLst/>
          </a:prstGeom>
        </p:spPr>
      </p:pic>
    </p:spTree>
    <p:extLst>
      <p:ext uri="{BB962C8B-B14F-4D97-AF65-F5344CB8AC3E}">
        <p14:creationId xmlns:p14="http://schemas.microsoft.com/office/powerpoint/2010/main" val="148503395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Data Factory (2/2)</a:t>
            </a:r>
            <a:endParaRPr lang="en-GB" dirty="0"/>
          </a:p>
        </p:txBody>
      </p:sp>
      <p:sp>
        <p:nvSpPr>
          <p:cNvPr id="4" name="Content Placeholder 3"/>
          <p:cNvSpPr>
            <a:spLocks noGrp="1"/>
          </p:cNvSpPr>
          <p:nvPr>
            <p:ph sz="quarter" idx="11"/>
          </p:nvPr>
        </p:nvSpPr>
        <p:spPr>
          <a:xfrm>
            <a:off x="183263" y="1394165"/>
            <a:ext cx="3566121" cy="2711512"/>
          </a:xfrm>
        </p:spPr>
        <p:txBody>
          <a:bodyPr/>
          <a:lstStyle/>
          <a:p>
            <a:r>
              <a:rPr lang="en-US" dirty="0"/>
              <a:t>Check the ACTIVITY WINDOWS for the two activities in the pipeline</a:t>
            </a:r>
          </a:p>
          <a:p>
            <a:pPr lvl="1"/>
            <a:r>
              <a:rPr lang="en-US" dirty="0"/>
              <a:t>It may take a few minutes for the activities to light up</a:t>
            </a:r>
          </a:p>
          <a:p>
            <a:r>
              <a:rPr lang="en-US" dirty="0"/>
              <a:t>Check that the activities have executed successfully</a:t>
            </a:r>
            <a:endParaRPr lang="en-GB" dirty="0"/>
          </a:p>
        </p:txBody>
      </p:sp>
      <p:pic>
        <p:nvPicPr>
          <p:cNvPr id="3" name="Picture 2"/>
          <p:cNvPicPr>
            <a:picLocks noChangeAspect="1"/>
          </p:cNvPicPr>
          <p:nvPr/>
        </p:nvPicPr>
        <p:blipFill>
          <a:blip r:embed="rId2"/>
          <a:stretch>
            <a:fillRect/>
          </a:stretch>
        </p:blipFill>
        <p:spPr>
          <a:xfrm>
            <a:off x="3913431" y="-25196"/>
            <a:ext cx="8543482" cy="7019721"/>
          </a:xfrm>
          <a:prstGeom prst="rect">
            <a:avLst/>
          </a:prstGeom>
        </p:spPr>
      </p:pic>
    </p:spTree>
    <p:extLst>
      <p:ext uri="{BB962C8B-B14F-4D97-AF65-F5344CB8AC3E}">
        <p14:creationId xmlns:p14="http://schemas.microsoft.com/office/powerpoint/2010/main" val="242719985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(1/5)</a:t>
            </a:r>
            <a:endParaRPr lang="en-GB" dirty="0"/>
          </a:p>
        </p:txBody>
      </p:sp>
      <p:sp>
        <p:nvSpPr>
          <p:cNvPr id="4" name="Content Placeholder 3"/>
          <p:cNvSpPr>
            <a:spLocks noGrp="1"/>
          </p:cNvSpPr>
          <p:nvPr>
            <p:ph sz="quarter" idx="11"/>
          </p:nvPr>
        </p:nvSpPr>
        <p:spPr>
          <a:xfrm>
            <a:off x="183263" y="1394165"/>
            <a:ext cx="3566121" cy="2585323"/>
          </a:xfrm>
        </p:spPr>
        <p:txBody>
          <a:bodyPr/>
          <a:lstStyle/>
          <a:p>
            <a:pPr marL="0" indent="0">
              <a:buNone/>
            </a:pPr>
            <a:r>
              <a:rPr lang="en-US" i="1" dirty="0"/>
              <a:t>We create a report presenting data from the SQL Data Warehouse.</a:t>
            </a:r>
          </a:p>
          <a:p>
            <a:r>
              <a:rPr lang="en-US" dirty="0"/>
              <a:t>Navigate to your SQL Data Warehouse</a:t>
            </a:r>
          </a:p>
          <a:p>
            <a:r>
              <a:rPr lang="en-US" dirty="0"/>
              <a:t>Click </a:t>
            </a:r>
            <a:r>
              <a:rPr lang="en-US" b="1" dirty="0"/>
              <a:t>Open In </a:t>
            </a:r>
            <a:r>
              <a:rPr lang="en-US" b="1" dirty="0" err="1"/>
              <a:t>PowerBI</a:t>
            </a:r>
            <a:endParaRPr lang="en-US" b="1" dirty="0"/>
          </a:p>
          <a:p>
            <a:r>
              <a:rPr lang="en-US" dirty="0"/>
              <a:t>Sign into your </a:t>
            </a:r>
            <a:r>
              <a:rPr lang="en-US" dirty="0" err="1"/>
              <a:t>PowerBI</a:t>
            </a:r>
            <a:r>
              <a:rPr lang="en-US" dirty="0"/>
              <a:t> account if required.</a:t>
            </a:r>
            <a:endParaRPr lang="en-GB" dirty="0"/>
          </a:p>
        </p:txBody>
      </p:sp>
      <p:pic>
        <p:nvPicPr>
          <p:cNvPr id="5" name="Picture Placeholder 4"/>
          <p:cNvPicPr>
            <a:picLocks noGrp="1" noChangeAspect="1"/>
          </p:cNvPicPr>
          <p:nvPr>
            <p:ph type="pic" sz="quarter" idx="10"/>
          </p:nvPr>
        </p:nvPicPr>
        <p:blipFill>
          <a:blip r:embed="rId2"/>
          <a:srcRect l="276" r="276"/>
          <a:stretch>
            <a:fillRect/>
          </a:stretch>
        </p:blipFill>
        <p:spPr>
          <a:prstGeom prst="rect">
            <a:avLst/>
          </a:prstGeom>
        </p:spPr>
      </p:pic>
    </p:spTree>
    <p:extLst>
      <p:ext uri="{BB962C8B-B14F-4D97-AF65-F5344CB8AC3E}">
        <p14:creationId xmlns:p14="http://schemas.microsoft.com/office/powerpoint/2010/main" val="252070652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(2/5)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Click </a:t>
            </a:r>
            <a:r>
              <a:rPr lang="en-US" b="1" dirty="0"/>
              <a:t>Next</a:t>
            </a:r>
            <a:endParaRPr lang="en-US" dirty="0"/>
          </a:p>
          <a:p>
            <a:r>
              <a:rPr lang="en-US" dirty="0"/>
              <a:t>Enter your database password and click </a:t>
            </a:r>
            <a:r>
              <a:rPr lang="en-US" b="1" dirty="0"/>
              <a:t>Sign in</a:t>
            </a:r>
            <a:endParaRPr lang="en-GB" b="1"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182604096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(3/5)</a:t>
            </a:r>
            <a:endParaRPr lang="en-GB" dirty="0"/>
          </a:p>
        </p:txBody>
      </p:sp>
      <p:sp>
        <p:nvSpPr>
          <p:cNvPr id="4" name="Content Placeholder 3"/>
          <p:cNvSpPr>
            <a:spLocks noGrp="1"/>
          </p:cNvSpPr>
          <p:nvPr>
            <p:ph sz="quarter" idx="11"/>
          </p:nvPr>
        </p:nvSpPr>
        <p:spPr>
          <a:xfrm>
            <a:off x="183263" y="1394165"/>
            <a:ext cx="3566121" cy="3416320"/>
          </a:xfrm>
        </p:spPr>
        <p:txBody>
          <a:bodyPr/>
          <a:lstStyle/>
          <a:p>
            <a:r>
              <a:rPr lang="en-US" dirty="0"/>
              <a:t>Click </a:t>
            </a:r>
            <a:r>
              <a:rPr lang="en-US" b="1" dirty="0"/>
              <a:t>My Workspace</a:t>
            </a:r>
            <a:r>
              <a:rPr lang="en-US" dirty="0"/>
              <a:t>, then </a:t>
            </a:r>
            <a:r>
              <a:rPr lang="en-US" b="1" dirty="0"/>
              <a:t>Datasets</a:t>
            </a:r>
          </a:p>
          <a:p>
            <a:r>
              <a:rPr lang="en-US" dirty="0"/>
              <a:t>A new dataset named after your SQL DW (</a:t>
            </a:r>
            <a:r>
              <a:rPr lang="en-US" dirty="0" err="1"/>
              <a:t>cistbot</a:t>
            </a:r>
            <a:r>
              <a:rPr lang="en-US" dirty="0"/>
              <a:t>[</a:t>
            </a:r>
            <a:r>
              <a:rPr lang="en-US" dirty="0" err="1"/>
              <a:t>nn</a:t>
            </a:r>
            <a:r>
              <a:rPr lang="en-US" dirty="0"/>
              <a:t>]</a:t>
            </a:r>
            <a:r>
              <a:rPr lang="en-US" dirty="0" err="1"/>
              <a:t>dw</a:t>
            </a:r>
            <a:r>
              <a:rPr lang="en-US" dirty="0"/>
              <a:t>) is listed.  It might take a few minutes to appear.</a:t>
            </a:r>
          </a:p>
          <a:p>
            <a:r>
              <a:rPr lang="en-US" dirty="0"/>
              <a:t>Click on the “</a:t>
            </a:r>
            <a:r>
              <a:rPr lang="en-US" b="1" dirty="0"/>
              <a:t>Create report</a:t>
            </a:r>
            <a:r>
              <a:rPr lang="en-US" dirty="0"/>
              <a:t>” icon next to it.  It’s the chart icon.</a:t>
            </a:r>
          </a:p>
          <a:p>
            <a:r>
              <a:rPr lang="en-US" dirty="0"/>
              <a:t> </a:t>
            </a:r>
            <a:endParaRPr lang="en-GB" dirty="0"/>
          </a:p>
        </p:txBody>
      </p:sp>
      <p:pic>
        <p:nvPicPr>
          <p:cNvPr id="3" name="Picture 2"/>
          <p:cNvPicPr>
            <a:picLocks noChangeAspect="1"/>
          </p:cNvPicPr>
          <p:nvPr/>
        </p:nvPicPr>
        <p:blipFill>
          <a:blip r:embed="rId2"/>
          <a:stretch>
            <a:fillRect/>
          </a:stretch>
        </p:blipFill>
        <p:spPr>
          <a:xfrm>
            <a:off x="3852878" y="0"/>
            <a:ext cx="8583598" cy="6994525"/>
          </a:xfrm>
          <a:prstGeom prst="rect">
            <a:avLst/>
          </a:prstGeom>
        </p:spPr>
      </p:pic>
    </p:spTree>
    <p:extLst>
      <p:ext uri="{BB962C8B-B14F-4D97-AF65-F5344CB8AC3E}">
        <p14:creationId xmlns:p14="http://schemas.microsoft.com/office/powerpoint/2010/main" val="72715661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(4/5)</a:t>
            </a:r>
            <a:endParaRPr lang="en-GB" dirty="0"/>
          </a:p>
        </p:txBody>
      </p:sp>
      <p:sp>
        <p:nvSpPr>
          <p:cNvPr id="4" name="Content Placeholder 3"/>
          <p:cNvSpPr>
            <a:spLocks noGrp="1"/>
          </p:cNvSpPr>
          <p:nvPr>
            <p:ph sz="quarter" idx="11"/>
          </p:nvPr>
        </p:nvSpPr>
        <p:spPr>
          <a:xfrm>
            <a:off x="183263" y="1394165"/>
            <a:ext cx="3566121" cy="1354217"/>
          </a:xfrm>
        </p:spPr>
        <p:txBody>
          <a:bodyPr/>
          <a:lstStyle/>
          <a:p>
            <a:r>
              <a:rPr lang="en-US" dirty="0"/>
              <a:t>Use the Funnel visualization to create a visual like the one shown.</a:t>
            </a:r>
          </a:p>
          <a:p>
            <a:endParaRPr lang="en-GB" dirty="0"/>
          </a:p>
        </p:txBody>
      </p:sp>
      <p:pic>
        <p:nvPicPr>
          <p:cNvPr id="6" name="Picture 5"/>
          <p:cNvPicPr>
            <a:picLocks noChangeAspect="1"/>
          </p:cNvPicPr>
          <p:nvPr/>
        </p:nvPicPr>
        <p:blipFill>
          <a:blip r:embed="rId2"/>
          <a:stretch>
            <a:fillRect/>
          </a:stretch>
        </p:blipFill>
        <p:spPr>
          <a:xfrm>
            <a:off x="306720" y="2925329"/>
            <a:ext cx="1743075" cy="3810000"/>
          </a:xfrm>
          <a:prstGeom prst="rect">
            <a:avLst/>
          </a:prstGeom>
        </p:spPr>
      </p:pic>
      <p:pic>
        <p:nvPicPr>
          <p:cNvPr id="7" name="Picture 6"/>
          <p:cNvPicPr>
            <a:picLocks noChangeAspect="1"/>
          </p:cNvPicPr>
          <p:nvPr/>
        </p:nvPicPr>
        <p:blipFill>
          <a:blip r:embed="rId3"/>
          <a:stretch>
            <a:fillRect/>
          </a:stretch>
        </p:blipFill>
        <p:spPr>
          <a:xfrm>
            <a:off x="2286360" y="4272100"/>
            <a:ext cx="1685925" cy="2457450"/>
          </a:xfrm>
          <a:prstGeom prst="rect">
            <a:avLst/>
          </a:prstGeom>
        </p:spPr>
      </p:pic>
      <p:pic>
        <p:nvPicPr>
          <p:cNvPr id="9" name="Picture 8"/>
          <p:cNvPicPr>
            <a:picLocks noChangeAspect="1"/>
          </p:cNvPicPr>
          <p:nvPr/>
        </p:nvPicPr>
        <p:blipFill>
          <a:blip r:embed="rId4"/>
          <a:stretch>
            <a:fillRect/>
          </a:stretch>
        </p:blipFill>
        <p:spPr>
          <a:xfrm>
            <a:off x="5852481" y="662653"/>
            <a:ext cx="5991612" cy="5138106"/>
          </a:xfrm>
          <a:prstGeom prst="rect">
            <a:avLst/>
          </a:prstGeom>
        </p:spPr>
      </p:pic>
    </p:spTree>
    <p:extLst>
      <p:ext uri="{BB962C8B-B14F-4D97-AF65-F5344CB8AC3E}">
        <p14:creationId xmlns:p14="http://schemas.microsoft.com/office/powerpoint/2010/main" val="278159047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Create historical report (5/5)</a:t>
            </a:r>
            <a:endParaRPr lang="en-GB" dirty="0"/>
          </a:p>
        </p:txBody>
      </p:sp>
      <p:sp>
        <p:nvSpPr>
          <p:cNvPr id="4" name="Content Placeholder 3"/>
          <p:cNvSpPr>
            <a:spLocks noGrp="1"/>
          </p:cNvSpPr>
          <p:nvPr>
            <p:ph sz="quarter" idx="11"/>
          </p:nvPr>
        </p:nvSpPr>
        <p:spPr>
          <a:xfrm>
            <a:off x="183263" y="1394165"/>
            <a:ext cx="3566121" cy="3970318"/>
          </a:xfrm>
        </p:spPr>
        <p:txBody>
          <a:bodyPr/>
          <a:lstStyle/>
          <a:p>
            <a:r>
              <a:rPr lang="en-US" dirty="0"/>
              <a:t>Create a few more visuals such as the one shown.</a:t>
            </a:r>
          </a:p>
          <a:p>
            <a:pPr lvl="1"/>
            <a:r>
              <a:rPr lang="en-US" dirty="0"/>
              <a:t>Hint: use filters to exclude irrelevant content.</a:t>
            </a:r>
          </a:p>
          <a:p>
            <a:r>
              <a:rPr lang="en-US" dirty="0"/>
              <a:t>Click File </a:t>
            </a:r>
            <a:r>
              <a:rPr lang="en-US" dirty="0">
                <a:sym typeface="Wingdings" panose="05000000000000000000" pitchFamily="2" charset="2"/>
              </a:rPr>
              <a:t></a:t>
            </a:r>
            <a:r>
              <a:rPr lang="en-US" dirty="0"/>
              <a:t> Save and save your Report under the name “Bot historical data”</a:t>
            </a:r>
          </a:p>
          <a:p>
            <a:r>
              <a:rPr lang="en-US" dirty="0"/>
              <a:t>Click the Pin icon on one of the charts, and pin the visual to the Existing dashboard (</a:t>
            </a:r>
            <a:r>
              <a:rPr lang="en-US" dirty="0" err="1"/>
              <a:t>CISBot</a:t>
            </a:r>
            <a:r>
              <a:rPr lang="en-US" dirty="0"/>
              <a:t>)</a:t>
            </a:r>
          </a:p>
          <a:p>
            <a:endParaRPr lang="en-GB" dirty="0"/>
          </a:p>
        </p:txBody>
      </p:sp>
      <p:pic>
        <p:nvPicPr>
          <p:cNvPr id="5" name="Picture 4"/>
          <p:cNvPicPr>
            <a:picLocks noChangeAspect="1"/>
          </p:cNvPicPr>
          <p:nvPr/>
        </p:nvPicPr>
        <p:blipFill>
          <a:blip r:embed="rId2"/>
          <a:stretch>
            <a:fillRect/>
          </a:stretch>
        </p:blipFill>
        <p:spPr>
          <a:xfrm>
            <a:off x="8229895" y="302049"/>
            <a:ext cx="2505075" cy="3048000"/>
          </a:xfrm>
          <a:prstGeom prst="rect">
            <a:avLst/>
          </a:prstGeom>
        </p:spPr>
      </p:pic>
      <p:pic>
        <p:nvPicPr>
          <p:cNvPr id="6" name="Picture 5"/>
          <p:cNvPicPr>
            <a:picLocks noChangeAspect="1"/>
          </p:cNvPicPr>
          <p:nvPr/>
        </p:nvPicPr>
        <p:blipFill>
          <a:blip r:embed="rId3"/>
          <a:stretch>
            <a:fillRect/>
          </a:stretch>
        </p:blipFill>
        <p:spPr>
          <a:xfrm>
            <a:off x="3960837" y="495507"/>
            <a:ext cx="1638300" cy="2857500"/>
          </a:xfrm>
          <a:prstGeom prst="rect">
            <a:avLst/>
          </a:prstGeom>
        </p:spPr>
      </p:pic>
      <p:pic>
        <p:nvPicPr>
          <p:cNvPr id="7" name="Picture 6"/>
          <p:cNvPicPr>
            <a:picLocks noChangeAspect="1"/>
          </p:cNvPicPr>
          <p:nvPr/>
        </p:nvPicPr>
        <p:blipFill>
          <a:blip r:embed="rId4"/>
          <a:stretch>
            <a:fillRect/>
          </a:stretch>
        </p:blipFill>
        <p:spPr>
          <a:xfrm>
            <a:off x="3932262" y="3748081"/>
            <a:ext cx="1695450" cy="2924175"/>
          </a:xfrm>
          <a:prstGeom prst="rect">
            <a:avLst/>
          </a:prstGeom>
        </p:spPr>
      </p:pic>
      <p:pic>
        <p:nvPicPr>
          <p:cNvPr id="8" name="Picture 7"/>
          <p:cNvPicPr>
            <a:picLocks noChangeAspect="1"/>
          </p:cNvPicPr>
          <p:nvPr/>
        </p:nvPicPr>
        <p:blipFill>
          <a:blip r:embed="rId5"/>
          <a:stretch>
            <a:fillRect/>
          </a:stretch>
        </p:blipFill>
        <p:spPr>
          <a:xfrm>
            <a:off x="6401115" y="4320213"/>
            <a:ext cx="5810250" cy="1857375"/>
          </a:xfrm>
          <a:prstGeom prst="rect">
            <a:avLst/>
          </a:prstGeom>
        </p:spPr>
      </p:pic>
    </p:spTree>
    <p:extLst>
      <p:ext uri="{BB962C8B-B14F-4D97-AF65-F5344CB8AC3E}">
        <p14:creationId xmlns:p14="http://schemas.microsoft.com/office/powerpoint/2010/main" val="69099332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View dashboard combined reports</a:t>
            </a:r>
            <a:endParaRPr lang="en-GB" sz="2400" dirty="0"/>
          </a:p>
        </p:txBody>
      </p:sp>
      <p:sp>
        <p:nvSpPr>
          <p:cNvPr id="4" name="Content Placeholder 3"/>
          <p:cNvSpPr>
            <a:spLocks noGrp="1"/>
          </p:cNvSpPr>
          <p:nvPr>
            <p:ph sz="quarter" idx="11"/>
          </p:nvPr>
        </p:nvSpPr>
        <p:spPr>
          <a:xfrm>
            <a:off x="183263" y="1394165"/>
            <a:ext cx="3566121" cy="3631763"/>
          </a:xfrm>
        </p:spPr>
        <p:txBody>
          <a:bodyPr/>
          <a:lstStyle/>
          <a:p>
            <a:pPr marL="0" indent="0">
              <a:buNone/>
            </a:pPr>
            <a:r>
              <a:rPr lang="en-US" i="1" dirty="0"/>
              <a:t>As we have pinned items from both the real-time and historical reports to the same dashboard, we can use the dashboard to view those data together and jump to the detailed reports.</a:t>
            </a:r>
          </a:p>
          <a:p>
            <a:r>
              <a:rPr lang="en-US" dirty="0"/>
              <a:t>Click My Workspace, then click on the “</a:t>
            </a:r>
            <a:r>
              <a:rPr lang="en-US" dirty="0" err="1"/>
              <a:t>CISBot</a:t>
            </a:r>
            <a:r>
              <a:rPr lang="en-US" dirty="0"/>
              <a:t>” dashboard</a:t>
            </a:r>
          </a:p>
          <a:p>
            <a:r>
              <a:rPr lang="en-US" dirty="0"/>
              <a:t>Interact with your dashboard</a:t>
            </a:r>
          </a:p>
        </p:txBody>
      </p:sp>
      <p:pic>
        <p:nvPicPr>
          <p:cNvPr id="3" name="Picture 2"/>
          <p:cNvPicPr>
            <a:picLocks noChangeAspect="1"/>
          </p:cNvPicPr>
          <p:nvPr/>
        </p:nvPicPr>
        <p:blipFill>
          <a:blip r:embed="rId2"/>
          <a:stretch>
            <a:fillRect/>
          </a:stretch>
        </p:blipFill>
        <p:spPr>
          <a:xfrm>
            <a:off x="3932262" y="0"/>
            <a:ext cx="8504213" cy="6929836"/>
          </a:xfrm>
          <a:prstGeom prst="rect">
            <a:avLst/>
          </a:prstGeom>
        </p:spPr>
      </p:pic>
    </p:spTree>
    <p:extLst>
      <p:ext uri="{BB962C8B-B14F-4D97-AF65-F5344CB8AC3E}">
        <p14:creationId xmlns:p14="http://schemas.microsoft.com/office/powerpoint/2010/main" val="345800093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(1/4)</a:t>
            </a:r>
            <a:endParaRPr lang="en-GB" dirty="0"/>
          </a:p>
        </p:txBody>
      </p:sp>
      <p:sp>
        <p:nvSpPr>
          <p:cNvPr id="4" name="Content Placeholder 3"/>
          <p:cNvSpPr>
            <a:spLocks noGrp="1"/>
          </p:cNvSpPr>
          <p:nvPr>
            <p:ph sz="quarter" idx="11"/>
          </p:nvPr>
        </p:nvSpPr>
        <p:spPr>
          <a:xfrm>
            <a:off x="183263" y="1394165"/>
            <a:ext cx="3566121" cy="4395049"/>
          </a:xfrm>
        </p:spPr>
        <p:txBody>
          <a:bodyPr/>
          <a:lstStyle/>
          <a:p>
            <a:pPr marL="0" indent="0">
              <a:buNone/>
            </a:pPr>
            <a:r>
              <a:rPr lang="en-US" sz="1800" i="1" dirty="0"/>
              <a:t>We set up a near-real-time alert in case sentiment decreases below a certain threshold.</a:t>
            </a:r>
          </a:p>
          <a:p>
            <a:r>
              <a:rPr lang="en-US" sz="1800" dirty="0"/>
              <a:t>Run the simulator again to make sure there is data for the last 10 minutes</a:t>
            </a:r>
          </a:p>
          <a:p>
            <a:r>
              <a:rPr lang="en-US" sz="1800" dirty="0"/>
              <a:t>In the box “Ask a question about your data”, type: </a:t>
            </a:r>
            <a:r>
              <a:rPr lang="en-US" sz="1800" b="1" dirty="0"/>
              <a:t>average of score over last 10 minutes as gauge</a:t>
            </a:r>
          </a:p>
          <a:p>
            <a:r>
              <a:rPr lang="en-US" sz="1800" dirty="0"/>
              <a:t>Change the Title of the visual to </a:t>
            </a:r>
            <a:r>
              <a:rPr lang="en-US" sz="1800" b="1" dirty="0"/>
              <a:t>Sentiment score over last 10 minutes</a:t>
            </a:r>
          </a:p>
          <a:p>
            <a:r>
              <a:rPr lang="en-US" sz="1800" dirty="0"/>
              <a:t>Click Pin visual, add the visual to the existing dashboard (</a:t>
            </a:r>
            <a:r>
              <a:rPr lang="en-US" sz="1800" dirty="0" err="1"/>
              <a:t>CISBot</a:t>
            </a:r>
            <a:r>
              <a:rPr lang="en-US" sz="1800" dirty="0"/>
              <a:t>)</a:t>
            </a:r>
          </a:p>
        </p:txBody>
      </p:sp>
      <p:pic>
        <p:nvPicPr>
          <p:cNvPr id="5" name="Picture 4"/>
          <p:cNvPicPr>
            <a:picLocks noChangeAspect="1"/>
          </p:cNvPicPr>
          <p:nvPr/>
        </p:nvPicPr>
        <p:blipFill>
          <a:blip r:embed="rId2"/>
          <a:stretch>
            <a:fillRect/>
          </a:stretch>
        </p:blipFill>
        <p:spPr>
          <a:xfrm>
            <a:off x="4483818" y="1394165"/>
            <a:ext cx="5297617" cy="4527199"/>
          </a:xfrm>
          <a:prstGeom prst="rect">
            <a:avLst/>
          </a:prstGeom>
        </p:spPr>
      </p:pic>
      <p:pic>
        <p:nvPicPr>
          <p:cNvPr id="6" name="Picture 5"/>
          <p:cNvPicPr>
            <a:picLocks noChangeAspect="1"/>
          </p:cNvPicPr>
          <p:nvPr/>
        </p:nvPicPr>
        <p:blipFill>
          <a:blip r:embed="rId3"/>
          <a:stretch>
            <a:fillRect/>
          </a:stretch>
        </p:blipFill>
        <p:spPr>
          <a:xfrm>
            <a:off x="10241553" y="1394165"/>
            <a:ext cx="1762125" cy="3019425"/>
          </a:xfrm>
          <a:prstGeom prst="rect">
            <a:avLst/>
          </a:prstGeom>
        </p:spPr>
      </p:pic>
      <p:pic>
        <p:nvPicPr>
          <p:cNvPr id="8" name="Picture 7"/>
          <p:cNvPicPr>
            <a:picLocks noChangeAspect="1"/>
          </p:cNvPicPr>
          <p:nvPr/>
        </p:nvPicPr>
        <p:blipFill>
          <a:blip r:embed="rId4"/>
          <a:stretch>
            <a:fillRect/>
          </a:stretch>
        </p:blipFill>
        <p:spPr>
          <a:xfrm>
            <a:off x="8876560" y="1394166"/>
            <a:ext cx="816359" cy="317950"/>
          </a:xfrm>
          <a:prstGeom prst="rect">
            <a:avLst/>
          </a:prstGeom>
        </p:spPr>
      </p:pic>
      <p:pic>
        <p:nvPicPr>
          <p:cNvPr id="9" name="Picture 8"/>
          <p:cNvPicPr>
            <a:picLocks noChangeAspect="1"/>
          </p:cNvPicPr>
          <p:nvPr/>
        </p:nvPicPr>
        <p:blipFill>
          <a:blip r:embed="rId5"/>
          <a:stretch>
            <a:fillRect/>
          </a:stretch>
        </p:blipFill>
        <p:spPr>
          <a:xfrm>
            <a:off x="10241553" y="4868847"/>
            <a:ext cx="1762125" cy="810172"/>
          </a:xfrm>
          <a:prstGeom prst="rect">
            <a:avLst/>
          </a:prstGeom>
        </p:spPr>
      </p:pic>
    </p:spTree>
    <p:extLst>
      <p:ext uri="{BB962C8B-B14F-4D97-AF65-F5344CB8AC3E}">
        <p14:creationId xmlns:p14="http://schemas.microsoft.com/office/powerpoint/2010/main" val="68586157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(2/4)</a:t>
            </a:r>
            <a:endParaRPr lang="en-GB" dirty="0"/>
          </a:p>
        </p:txBody>
      </p:sp>
      <p:sp>
        <p:nvSpPr>
          <p:cNvPr id="4" name="Content Placeholder 3"/>
          <p:cNvSpPr>
            <a:spLocks noGrp="1"/>
          </p:cNvSpPr>
          <p:nvPr>
            <p:ph sz="quarter" idx="11"/>
          </p:nvPr>
        </p:nvSpPr>
        <p:spPr>
          <a:xfrm>
            <a:off x="183263" y="1394165"/>
            <a:ext cx="3566121" cy="5016758"/>
          </a:xfrm>
        </p:spPr>
        <p:txBody>
          <a:bodyPr/>
          <a:lstStyle/>
          <a:p>
            <a:pPr marL="0" indent="0">
              <a:buNone/>
            </a:pPr>
            <a:r>
              <a:rPr lang="en-US" i="1" dirty="0"/>
              <a:t>Do you remember from the case story that Mark wanted to be alerted in near-real-time when the sentiment dropped below a certain threshold?</a:t>
            </a:r>
          </a:p>
          <a:p>
            <a:pPr marL="0" indent="0">
              <a:buNone/>
            </a:pPr>
            <a:r>
              <a:rPr lang="en-US" i="1" dirty="0"/>
              <a:t>We will use the </a:t>
            </a:r>
            <a:r>
              <a:rPr lang="en-US" i="1" dirty="0">
                <a:hlinkClick r:id="rId2"/>
              </a:rPr>
              <a:t>Data alerts</a:t>
            </a:r>
            <a:r>
              <a:rPr lang="en-US" i="1" dirty="0"/>
              <a:t> functionality. It is only available on the iPhone and Windows 10 mobile apps, and the Power BI Service. We will show the iPhone app in this guide.</a:t>
            </a:r>
          </a:p>
          <a:p>
            <a:r>
              <a:rPr lang="en-US" dirty="0"/>
              <a:t>Install the Power BI app on your device and interact with your dashboard</a:t>
            </a:r>
          </a:p>
        </p:txBody>
      </p:sp>
      <p:pic>
        <p:nvPicPr>
          <p:cNvPr id="5" name="Picture 4"/>
          <p:cNvPicPr>
            <a:picLocks noChangeAspect="1"/>
          </p:cNvPicPr>
          <p:nvPr/>
        </p:nvPicPr>
        <p:blipFill rotWithShape="1">
          <a:blip r:embed="rId3"/>
          <a:srcRect r="72000" b="1453"/>
          <a:stretch/>
        </p:blipFill>
        <p:spPr>
          <a:xfrm>
            <a:off x="6583992" y="114019"/>
            <a:ext cx="3017487" cy="6781393"/>
          </a:xfrm>
          <a:prstGeom prst="rect">
            <a:avLst/>
          </a:prstGeom>
        </p:spPr>
      </p:pic>
      <p:pic>
        <p:nvPicPr>
          <p:cNvPr id="6" name="Picture 5"/>
          <p:cNvPicPr>
            <a:picLocks noChangeAspect="1"/>
          </p:cNvPicPr>
          <p:nvPr/>
        </p:nvPicPr>
        <p:blipFill>
          <a:blip r:embed="rId4"/>
          <a:stretch>
            <a:fillRect/>
          </a:stretch>
        </p:blipFill>
        <p:spPr>
          <a:xfrm>
            <a:off x="6842363" y="995446"/>
            <a:ext cx="2398678" cy="4254620"/>
          </a:xfrm>
          <a:prstGeom prst="rect">
            <a:avLst/>
          </a:prstGeom>
        </p:spPr>
      </p:pic>
    </p:spTree>
    <p:extLst>
      <p:ext uri="{BB962C8B-B14F-4D97-AF65-F5344CB8AC3E}">
        <p14:creationId xmlns:p14="http://schemas.microsoft.com/office/powerpoint/2010/main" val="133313431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(3/4)</a:t>
            </a:r>
            <a:endParaRPr lang="en-GB" dirty="0"/>
          </a:p>
        </p:txBody>
      </p:sp>
      <p:sp>
        <p:nvSpPr>
          <p:cNvPr id="4" name="Content Placeholder 3"/>
          <p:cNvSpPr>
            <a:spLocks noGrp="1"/>
          </p:cNvSpPr>
          <p:nvPr>
            <p:ph sz="quarter" idx="11"/>
          </p:nvPr>
        </p:nvSpPr>
        <p:spPr>
          <a:xfrm>
            <a:off x="183263" y="1394165"/>
            <a:ext cx="3566121" cy="1292662"/>
          </a:xfrm>
        </p:spPr>
        <p:txBody>
          <a:bodyPr/>
          <a:lstStyle/>
          <a:p>
            <a:r>
              <a:rPr lang="en-US" dirty="0"/>
              <a:t>Click on the visual “Sentiment score over last 10 minutes”. Then click on the Alerts icon (bell). </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52994" y="1013939"/>
            <a:ext cx="2393905" cy="4262475"/>
          </a:xfrm>
          <a:prstGeom prst="rect">
            <a:avLst/>
          </a:prstGeom>
        </p:spPr>
      </p:pic>
    </p:spTree>
    <p:extLst>
      <p:ext uri="{BB962C8B-B14F-4D97-AF65-F5344CB8AC3E}">
        <p14:creationId xmlns:p14="http://schemas.microsoft.com/office/powerpoint/2010/main" val="11222009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collect and </a:t>
            </a:r>
            <a:r>
              <a:rPr lang="en-US"/>
              <a:t>label utterances</a:t>
            </a:r>
            <a:endParaRPr lang="en-US" dirty="0"/>
          </a:p>
        </p:txBody>
      </p:sp>
      <p:pic>
        <p:nvPicPr>
          <p:cNvPr id="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100050" y="1691535"/>
            <a:ext cx="780290" cy="780290"/>
          </a:xfrm>
          <a:prstGeom prst="rect">
            <a:avLst/>
          </a:prstGeom>
        </p:spPr>
      </p:pic>
      <p:sp>
        <p:nvSpPr>
          <p:cNvPr id="10" name="Speech Bubble: Oval 9"/>
          <p:cNvSpPr/>
          <p:nvPr/>
        </p:nvSpPr>
        <p:spPr bwMode="auto">
          <a:xfrm>
            <a:off x="1270334" y="2714346"/>
            <a:ext cx="1920075" cy="414713"/>
          </a:xfrm>
          <a:prstGeom prst="wedgeEllipseCallout">
            <a:avLst>
              <a:gd name="adj1" fmla="val 46749"/>
              <a:gd name="adj2" fmla="val 5133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&lt;canned </a:t>
            </a:r>
            <a:r>
              <a:rPr lang="en-US" sz="1050">
                <a:gradFill>
                  <a:gsLst>
                    <a:gs pos="0">
                      <a:srgbClr val="FFFFFF"/>
                    </a:gs>
                    <a:gs pos="100000">
                      <a:srgbClr val="FFFFFF"/>
                    </a:gs>
                  </a:gsLst>
                  <a:lin ang="5400000" scaled="0"/>
                </a:gradFill>
              </a:rPr>
              <a:t>answer&gt;</a:t>
            </a:r>
            <a:endParaRPr lang="en-US" sz="1050" dirty="0">
              <a:gradFill>
                <a:gsLst>
                  <a:gs pos="0">
                    <a:srgbClr val="FFFFFF"/>
                  </a:gs>
                  <a:gs pos="100000">
                    <a:srgbClr val="FFFFFF"/>
                  </a:gs>
                </a:gsLst>
                <a:lin ang="5400000" scaled="0"/>
              </a:gradFill>
            </a:endParaRPr>
          </a:p>
        </p:txBody>
      </p:sp>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Cylinder 13"/>
          <p:cNvSpPr/>
          <p:nvPr/>
        </p:nvSpPr>
        <p:spPr bwMode="auto">
          <a:xfrm>
            <a:off x="5943920" y="2765750"/>
            <a:ext cx="1040249" cy="914390"/>
          </a:xfrm>
          <a:prstGeom prst="can">
            <a:avLst>
              <a:gd name="adj" fmla="val 1360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What’s the current</a:t>
            </a:r>
            <a:r>
              <a:rPr lang="en-US" sz="1100" dirty="0">
                <a:gradFill>
                  <a:gsLst>
                    <a:gs pos="0">
                      <a:srgbClr val="FFFFFF"/>
                    </a:gs>
                    <a:gs pos="100000">
                      <a:srgbClr val="FFFFFF"/>
                    </a:gs>
                  </a:gsLst>
                  <a:lin ang="5400000" scaled="0"/>
                </a:gradFill>
                <a:highlight>
                  <a:srgbClr val="800080"/>
                </a:highlight>
              </a:rPr>
              <a:t> interest </a:t>
            </a:r>
            <a:r>
              <a:rPr lang="en-US" sz="1100" dirty="0">
                <a:gradFill>
                  <a:gsLst>
                    <a:gs pos="0">
                      <a:srgbClr val="FFFFFF"/>
                    </a:gs>
                    <a:gs pos="100000">
                      <a:srgbClr val="FFFFFF"/>
                    </a:gs>
                  </a:gsLst>
                  <a:lin ang="5400000" scaled="0"/>
                </a:gradFill>
              </a:rPr>
              <a:t>for a </a:t>
            </a:r>
            <a:r>
              <a:rPr lang="en-US" sz="1100" dirty="0">
                <a:gradFill>
                  <a:gsLst>
                    <a:gs pos="0">
                      <a:srgbClr val="FFFFFF"/>
                    </a:gs>
                    <a:gs pos="100000">
                      <a:srgbClr val="FFFFFF"/>
                    </a:gs>
                  </a:gsLst>
                  <a:lin ang="5400000" scaled="0"/>
                </a:gradFill>
                <a:highlight>
                  <a:srgbClr val="CC9900"/>
                </a:highlight>
              </a:rPr>
              <a:t>loan</a:t>
            </a:r>
            <a:r>
              <a:rPr lang="en-US" sz="1100" dirty="0">
                <a:gradFill>
                  <a:gsLst>
                    <a:gs pos="0">
                      <a:srgbClr val="FFFFFF"/>
                    </a:gs>
                    <a:gs pos="100000">
                      <a:srgbClr val="FFFFFF"/>
                    </a:gs>
                  </a:gsLst>
                  <a:lin ang="5400000" scaled="0"/>
                </a:gradFill>
              </a:rPr>
              <a:t>?</a:t>
            </a: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Speech Bubble: Oval 28"/>
          <p:cNvSpPr/>
          <p:nvPr/>
        </p:nvSpPr>
        <p:spPr bwMode="auto">
          <a:xfrm>
            <a:off x="1333001" y="1455152"/>
            <a:ext cx="1959188"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 the current interest rate for a loan?</a:t>
            </a:r>
          </a:p>
        </p:txBody>
      </p:sp>
      <p:pic>
        <p:nvPicPr>
          <p:cNvPr id="34" name="Graphic 33" descr="Team"/>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15" y="1662508"/>
            <a:ext cx="914400" cy="914400"/>
          </a:xfrm>
          <a:prstGeom prst="rect">
            <a:avLst/>
          </a:prstGeom>
        </p:spPr>
      </p:pic>
      <p:pic>
        <p:nvPicPr>
          <p:cNvPr id="35" name="Graphic 34" descr="Ma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5940" y="4234188"/>
            <a:ext cx="914400" cy="914400"/>
          </a:xfrm>
          <a:prstGeom prst="rect">
            <a:avLst/>
          </a:prstGeom>
        </p:spPr>
      </p:pic>
      <p:sp>
        <p:nvSpPr>
          <p:cNvPr id="36" name="TextBox 35"/>
          <p:cNvSpPr txBox="1"/>
          <p:nvPr/>
        </p:nvSpPr>
        <p:spPr>
          <a:xfrm>
            <a:off x="5726480" y="5207437"/>
            <a:ext cx="1393322" cy="266602"/>
          </a:xfrm>
          <a:prstGeom prst="rect">
            <a:avLst/>
          </a:prstGeom>
          <a:noFill/>
        </p:spPr>
        <p:txBody>
          <a:bodyPr wrap="none" lIns="36000" tIns="36000" rIns="36000" bIns="36000" rtlCol="0">
            <a:spAutoFit/>
          </a:bodyPr>
          <a:lstStyle/>
          <a:p>
            <a:pPr algn="ctr">
              <a:lnSpc>
                <a:spcPct val="90000"/>
              </a:lnSpc>
              <a:spcAft>
                <a:spcPts val="600"/>
              </a:spcAft>
            </a:pPr>
            <a:r>
              <a:rPr lang="en-US" sz="1400">
                <a:gradFill>
                  <a:gsLst>
                    <a:gs pos="2917">
                      <a:schemeClr val="tx1"/>
                    </a:gs>
                    <a:gs pos="30000">
                      <a:schemeClr val="tx1"/>
                    </a:gs>
                  </a:gsLst>
                  <a:lin ang="5400000" scaled="0"/>
                </a:gradFill>
              </a:rPr>
              <a:t>Fabrikam analyst</a:t>
            </a:r>
            <a:endParaRPr lang="en-US" sz="1400" dirty="0" err="1">
              <a:gradFill>
                <a:gsLst>
                  <a:gs pos="2917">
                    <a:schemeClr val="tx1"/>
                  </a:gs>
                  <a:gs pos="30000">
                    <a:schemeClr val="tx1"/>
                  </a:gs>
                </a:gsLst>
                <a:lin ang="5400000" scaled="0"/>
              </a:gradFill>
            </a:endParaRPr>
          </a:p>
        </p:txBody>
      </p:sp>
      <p:sp>
        <p:nvSpPr>
          <p:cNvPr id="37" name="Speech Bubble: Rectangle 36"/>
          <p:cNvSpPr/>
          <p:nvPr/>
        </p:nvSpPr>
        <p:spPr bwMode="auto">
          <a:xfrm>
            <a:off x="7864139" y="3049784"/>
            <a:ext cx="2804978" cy="457195"/>
          </a:xfrm>
          <a:prstGeom prst="wedgeRectCallout">
            <a:avLst>
              <a:gd name="adj1" fmla="val -82608"/>
              <a:gd name="adj2" fmla="val -23577"/>
            </a:avLst>
          </a:prstGeom>
          <a:solidFill>
            <a:srgbClr val="66006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a:t>
            </a:r>
            <a:r>
              <a:rPr lang="en-US" sz="1400">
                <a:gradFill>
                  <a:gsLst>
                    <a:gs pos="0">
                      <a:srgbClr val="FFFFFF"/>
                    </a:gs>
                    <a:gs pos="100000">
                      <a:srgbClr val="FFFFFF"/>
                    </a:gs>
                  </a:gsLst>
                  <a:lin ang="5400000" scaled="0"/>
                </a:gradFill>
              </a:rPr>
              <a:t>attribute </a:t>
            </a:r>
            <a:endParaRPr lang="en-US" sz="1400" dirty="0">
              <a:gradFill>
                <a:gsLst>
                  <a:gs pos="0">
                    <a:srgbClr val="FFFFFF"/>
                  </a:gs>
                  <a:gs pos="100000">
                    <a:srgbClr val="FFFFFF"/>
                  </a:gs>
                </a:gsLst>
                <a:lin ang="5400000" scaled="0"/>
              </a:gradFill>
            </a:endParaRPr>
          </a:p>
        </p:txBody>
      </p:sp>
      <p:sp>
        <p:nvSpPr>
          <p:cNvPr id="38" name="Speech Bubble: Rectangle 37"/>
          <p:cNvSpPr/>
          <p:nvPr/>
        </p:nvSpPr>
        <p:spPr bwMode="auto">
          <a:xfrm>
            <a:off x="7870316" y="3776993"/>
            <a:ext cx="2819723" cy="457195"/>
          </a:xfrm>
          <a:prstGeom prst="wedgeRectCallout">
            <a:avLst>
              <a:gd name="adj1" fmla="val -93161"/>
              <a:gd name="adj2" fmla="val -104591"/>
            </a:avLst>
          </a:prstGeom>
          <a:solidFill>
            <a:srgbClr val="CC9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Entity: product</a:t>
            </a:r>
          </a:p>
        </p:txBody>
      </p:sp>
      <p:sp>
        <p:nvSpPr>
          <p:cNvPr id="39" name="Speech Bubble: Rectangle 38"/>
          <p:cNvSpPr/>
          <p:nvPr/>
        </p:nvSpPr>
        <p:spPr bwMode="auto">
          <a:xfrm>
            <a:off x="7864139" y="2257202"/>
            <a:ext cx="2804978" cy="457195"/>
          </a:xfrm>
          <a:prstGeom prst="wedgeRectCallout">
            <a:avLst>
              <a:gd name="adj1" fmla="val -75710"/>
              <a:gd name="adj2" fmla="val 8528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Intent: get loan</a:t>
            </a:r>
          </a:p>
        </p:txBody>
      </p:sp>
      <p:sp>
        <p:nvSpPr>
          <p:cNvPr id="40" name="TextBox 39"/>
          <p:cNvSpPr txBox="1"/>
          <p:nvPr/>
        </p:nvSpPr>
        <p:spPr>
          <a:xfrm>
            <a:off x="7772700" y="4380556"/>
            <a:ext cx="3336106"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Label unknown utterances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hlinkClick r:id="rId8"/>
              </a:rPr>
              <a:t>http://luis.</a:t>
            </a:r>
            <a:r>
              <a:rPr lang="en-US" sz="2000">
                <a:gradFill>
                  <a:gsLst>
                    <a:gs pos="2917">
                      <a:schemeClr val="tx1"/>
                    </a:gs>
                    <a:gs pos="30000">
                      <a:schemeClr val="tx1"/>
                    </a:gs>
                  </a:gsLst>
                  <a:lin ang="5400000" scaled="0"/>
                </a:gradFill>
                <a:hlinkClick r:id="rId8"/>
              </a:rPr>
              <a:t>ai</a:t>
            </a:r>
            <a:r>
              <a:rPr lang="en-US" sz="200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463824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Set up alerting (4/4)</a:t>
            </a:r>
            <a:endParaRPr lang="en-GB" dirty="0"/>
          </a:p>
        </p:txBody>
      </p:sp>
      <p:sp>
        <p:nvSpPr>
          <p:cNvPr id="4" name="Content Placeholder 3"/>
          <p:cNvSpPr>
            <a:spLocks noGrp="1"/>
          </p:cNvSpPr>
          <p:nvPr>
            <p:ph sz="quarter" idx="11"/>
          </p:nvPr>
        </p:nvSpPr>
        <p:spPr>
          <a:xfrm>
            <a:off x="183263" y="1394165"/>
            <a:ext cx="3566121" cy="3077766"/>
          </a:xfrm>
        </p:spPr>
        <p:txBody>
          <a:bodyPr/>
          <a:lstStyle/>
          <a:p>
            <a:r>
              <a:rPr lang="en-US" dirty="0"/>
              <a:t>Set up an alert with the value is below a threshold. Set a high threshold value (e.g. </a:t>
            </a:r>
            <a:r>
              <a:rPr lang="en-US" dirty="0">
                <a:latin typeface="Lucida Console" panose="020B0609040504020204" pitchFamily="49" charset="0"/>
              </a:rPr>
              <a:t>0.9</a:t>
            </a:r>
            <a:r>
              <a:rPr lang="en-US" dirty="0"/>
              <a:t>) so that we can test that the alert is triggered.</a:t>
            </a:r>
          </a:p>
          <a:p>
            <a:r>
              <a:rPr lang="en-US" dirty="0"/>
              <a:t>Click </a:t>
            </a:r>
            <a:r>
              <a:rPr lang="en-US" b="1" dirty="0"/>
              <a:t>Save</a:t>
            </a:r>
            <a:endParaRPr lang="en-US" dirty="0"/>
          </a:p>
          <a:p>
            <a:r>
              <a:rPr lang="en-US" dirty="0"/>
              <a:t>It may take about an hour for the alert to be emitted.</a:t>
            </a:r>
            <a:endParaRPr lang="en-GB" dirty="0"/>
          </a:p>
        </p:txBody>
      </p:sp>
      <p:pic>
        <p:nvPicPr>
          <p:cNvPr id="5" name="Picture 4"/>
          <p:cNvPicPr>
            <a:picLocks noChangeAspect="1"/>
          </p:cNvPicPr>
          <p:nvPr/>
        </p:nvPicPr>
        <p:blipFill rotWithShape="1">
          <a:blip r:embed="rId2"/>
          <a:srcRect r="72000" b="1453"/>
          <a:stretch/>
        </p:blipFill>
        <p:spPr>
          <a:xfrm>
            <a:off x="6583992" y="114019"/>
            <a:ext cx="3017487" cy="6781393"/>
          </a:xfrm>
          <a:prstGeom prst="rect">
            <a:avLst/>
          </a:prstGeom>
        </p:spPr>
      </p:pic>
      <p:pic>
        <p:nvPicPr>
          <p:cNvPr id="3" name="Picture 2"/>
          <p:cNvPicPr>
            <a:picLocks noChangeAspect="1"/>
          </p:cNvPicPr>
          <p:nvPr/>
        </p:nvPicPr>
        <p:blipFill>
          <a:blip r:embed="rId3"/>
          <a:stretch>
            <a:fillRect/>
          </a:stretch>
        </p:blipFill>
        <p:spPr>
          <a:xfrm>
            <a:off x="6842362" y="1012460"/>
            <a:ext cx="2411429" cy="4277237"/>
          </a:xfrm>
          <a:prstGeom prst="rect">
            <a:avLst/>
          </a:prstGeom>
        </p:spPr>
      </p:pic>
    </p:spTree>
    <p:extLst>
      <p:ext uri="{BB962C8B-B14F-4D97-AF65-F5344CB8AC3E}">
        <p14:creationId xmlns:p14="http://schemas.microsoft.com/office/powerpoint/2010/main" val="12058088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Congratulations!</a:t>
            </a:r>
            <a:endParaRPr lang="en-GB" dirty="0"/>
          </a:p>
        </p:txBody>
      </p:sp>
      <p:sp>
        <p:nvSpPr>
          <p:cNvPr id="6" name="Text Placeholder 5"/>
          <p:cNvSpPr>
            <a:spLocks noGrp="1"/>
          </p:cNvSpPr>
          <p:nvPr>
            <p:ph type="body" sz="quarter" idx="10"/>
          </p:nvPr>
        </p:nvSpPr>
        <p:spPr>
          <a:xfrm>
            <a:off x="274638" y="1212850"/>
            <a:ext cx="11887200" cy="738664"/>
          </a:xfrm>
        </p:spPr>
        <p:txBody>
          <a:bodyPr/>
          <a:lstStyle/>
          <a:p>
            <a:r>
              <a:rPr lang="en-US" dirty="0"/>
              <a:t>You’ve completed a very complex and demanding lab!</a:t>
            </a:r>
          </a:p>
        </p:txBody>
      </p:sp>
    </p:spTree>
    <p:extLst>
      <p:ext uri="{BB962C8B-B14F-4D97-AF65-F5344CB8AC3E}">
        <p14:creationId xmlns:p14="http://schemas.microsoft.com/office/powerpoint/2010/main" val="210534319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1292662"/>
          </a:xfrm>
        </p:spPr>
        <p:txBody>
          <a:bodyPr/>
          <a:lstStyle/>
          <a:p>
            <a:r>
              <a:rPr lang="en-US" dirty="0"/>
              <a:t>Do you realize we’ve used machine learning in three places in this lab?</a:t>
            </a:r>
            <a:endParaRPr lang="en-GB" dirty="0"/>
          </a:p>
        </p:txBody>
      </p:sp>
    </p:spTree>
    <p:extLst>
      <p:ext uri="{BB962C8B-B14F-4D97-AF65-F5344CB8AC3E}">
        <p14:creationId xmlns:p14="http://schemas.microsoft.com/office/powerpoint/2010/main" val="46140234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everywhere!</a:t>
            </a:r>
            <a:endParaRPr lang="en-GB" dirty="0"/>
          </a:p>
        </p:txBody>
      </p:sp>
      <p:sp>
        <p:nvSpPr>
          <p:cNvPr id="5" name="Text Placeholder 4"/>
          <p:cNvSpPr>
            <a:spLocks noGrp="1"/>
          </p:cNvSpPr>
          <p:nvPr>
            <p:ph type="body" sz="quarter" idx="10"/>
          </p:nvPr>
        </p:nvSpPr>
        <p:spPr>
          <a:xfrm>
            <a:off x="274638" y="1212850"/>
            <a:ext cx="11887200" cy="4431983"/>
          </a:xfrm>
        </p:spPr>
        <p:txBody>
          <a:bodyPr/>
          <a:lstStyle/>
          <a:p>
            <a:r>
              <a:rPr lang="en-US" dirty="0"/>
              <a:t>That’s right:</a:t>
            </a:r>
          </a:p>
          <a:p>
            <a:pPr marL="571500" indent="-571500">
              <a:buFont typeface="Arial" panose="020B0604020202020204" pitchFamily="34" charset="0"/>
              <a:buChar char="•"/>
            </a:pPr>
            <a:r>
              <a:rPr lang="en-US" b="1" dirty="0"/>
              <a:t>LUIS</a:t>
            </a:r>
            <a:r>
              <a:rPr lang="en-US" dirty="0"/>
              <a:t> uses Artificial Intelligence to match utterances by similarity to the ones that we manually labeled</a:t>
            </a:r>
          </a:p>
          <a:p>
            <a:pPr marL="571500" indent="-571500">
              <a:buFont typeface="Arial" panose="020B0604020202020204" pitchFamily="34" charset="0"/>
              <a:buChar char="•"/>
            </a:pPr>
            <a:r>
              <a:rPr lang="en-US" dirty="0"/>
              <a:t>We built our own scoring machine learning model in </a:t>
            </a:r>
            <a:r>
              <a:rPr lang="en-US" b="1" dirty="0"/>
              <a:t>Azure ML</a:t>
            </a:r>
          </a:p>
          <a:p>
            <a:pPr marL="571500" indent="-571500">
              <a:buFont typeface="Arial" panose="020B0604020202020204" pitchFamily="34" charset="0"/>
              <a:buChar char="•"/>
            </a:pPr>
            <a:r>
              <a:rPr lang="en-US" dirty="0"/>
              <a:t>We used the </a:t>
            </a:r>
            <a:r>
              <a:rPr lang="en-US" b="1" dirty="0"/>
              <a:t>Power BI </a:t>
            </a:r>
            <a:r>
              <a:rPr lang="en-US" dirty="0"/>
              <a:t>natural language Q&amp;A feature</a:t>
            </a:r>
            <a:endParaRPr lang="en-GB" dirty="0"/>
          </a:p>
        </p:txBody>
      </p:sp>
    </p:spTree>
    <p:extLst>
      <p:ext uri="{BB962C8B-B14F-4D97-AF65-F5344CB8AC3E}">
        <p14:creationId xmlns:p14="http://schemas.microsoft.com/office/powerpoint/2010/main" val="177559764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Clean-up</a:t>
            </a:r>
            <a:endParaRPr lang="en-GB" dirty="0"/>
          </a:p>
        </p:txBody>
      </p:sp>
      <p:sp>
        <p:nvSpPr>
          <p:cNvPr id="2" name="Text Placeholder 1"/>
          <p:cNvSpPr>
            <a:spLocks noGrp="1"/>
          </p:cNvSpPr>
          <p:nvPr>
            <p:ph type="body" sz="quarter" idx="10"/>
          </p:nvPr>
        </p:nvSpPr>
        <p:spPr>
          <a:xfrm>
            <a:off x="274638" y="1212850"/>
            <a:ext cx="11887200" cy="738664"/>
          </a:xfrm>
        </p:spPr>
        <p:txBody>
          <a:bodyPr/>
          <a:lstStyle/>
          <a:p>
            <a:r>
              <a:rPr lang="en-US" dirty="0"/>
              <a:t>Let’s delete the resources from our Azure subscription</a:t>
            </a:r>
            <a:endParaRPr lang="en-GB" dirty="0"/>
          </a:p>
        </p:txBody>
      </p:sp>
    </p:spTree>
    <p:extLst>
      <p:ext uri="{BB962C8B-B14F-4D97-AF65-F5344CB8AC3E}">
        <p14:creationId xmlns:p14="http://schemas.microsoft.com/office/powerpoint/2010/main" val="142346566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Pause SQL Data Warehouse</a:t>
            </a:r>
            <a:endParaRPr lang="en-GB" dirty="0"/>
          </a:p>
        </p:txBody>
      </p:sp>
      <p:sp>
        <p:nvSpPr>
          <p:cNvPr id="4" name="Content Placeholder 3"/>
          <p:cNvSpPr>
            <a:spLocks noGrp="1"/>
          </p:cNvSpPr>
          <p:nvPr>
            <p:ph sz="quarter" idx="11"/>
          </p:nvPr>
        </p:nvSpPr>
        <p:spPr>
          <a:xfrm>
            <a:off x="183263" y="1394165"/>
            <a:ext cx="3566121" cy="3847207"/>
          </a:xfrm>
        </p:spPr>
        <p:txBody>
          <a:bodyPr/>
          <a:lstStyle/>
          <a:p>
            <a:r>
              <a:rPr lang="en-US" dirty="0"/>
              <a:t>You may want to leave the lab running for some time to share it with your friends and colleagues. If you do, make sure you Pause the SQL Data Warehouse as it will otherwise consume significant credit. Other components only incur a small cost.</a:t>
            </a:r>
          </a:p>
          <a:p>
            <a:r>
              <a:rPr lang="en-US" dirty="0"/>
              <a:t>Go to your SQL DW and click Pause.</a:t>
            </a:r>
            <a:endParaRPr lang="en-GB" dirty="0"/>
          </a:p>
        </p:txBody>
      </p:sp>
      <p:pic>
        <p:nvPicPr>
          <p:cNvPr id="6" name="Picture Placeholder 5"/>
          <p:cNvPicPr>
            <a:picLocks noGrp="1" noChangeAspect="1"/>
          </p:cNvPicPr>
          <p:nvPr>
            <p:ph type="pic" sz="quarter" idx="10"/>
          </p:nvPr>
        </p:nvPicPr>
        <p:blipFill>
          <a:blip r:embed="rId2"/>
          <a:srcRect l="293" r="293"/>
          <a:stretch>
            <a:fillRect/>
          </a:stretch>
        </p:blipFill>
        <p:spPr>
          <a:prstGeom prst="rect">
            <a:avLst/>
          </a:prstGeom>
        </p:spPr>
      </p:pic>
    </p:spTree>
    <p:extLst>
      <p:ext uri="{BB962C8B-B14F-4D97-AF65-F5344CB8AC3E}">
        <p14:creationId xmlns:p14="http://schemas.microsoft.com/office/powerpoint/2010/main" val="315323878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Delete Resource Group</a:t>
            </a:r>
            <a:endParaRPr lang="en-GB" dirty="0"/>
          </a:p>
        </p:txBody>
      </p:sp>
      <p:sp>
        <p:nvSpPr>
          <p:cNvPr id="4" name="Content Placeholder 3"/>
          <p:cNvSpPr>
            <a:spLocks noGrp="1"/>
          </p:cNvSpPr>
          <p:nvPr>
            <p:ph sz="quarter" idx="11"/>
          </p:nvPr>
        </p:nvSpPr>
        <p:spPr>
          <a:xfrm>
            <a:off x="183263" y="1394165"/>
            <a:ext cx="3566121" cy="3354765"/>
          </a:xfrm>
        </p:spPr>
        <p:txBody>
          <a:bodyPr/>
          <a:lstStyle/>
          <a:p>
            <a:r>
              <a:rPr lang="en-US" dirty="0"/>
              <a:t>When you’re done, go to the Resource groups pane and click “…” next to your resource group. Then click Delete, and follow the steps in the confirmation dialog.</a:t>
            </a:r>
          </a:p>
          <a:p>
            <a:endParaRPr lang="en-US" dirty="0"/>
          </a:p>
          <a:p>
            <a:pPr marL="0" indent="0">
              <a:buNone/>
            </a:pPr>
            <a:r>
              <a:rPr lang="en-US" b="1" dirty="0">
                <a:solidFill>
                  <a:srgbClr val="FF0000"/>
                </a:solidFill>
              </a:rPr>
              <a:t>WARNING: this will delete all the work you’ve performed in this lab!</a:t>
            </a:r>
            <a:endParaRPr lang="en-GB" b="1" dirty="0">
              <a:solidFill>
                <a:srgbClr val="FF0000"/>
              </a:solidFill>
            </a:endParaRPr>
          </a:p>
        </p:txBody>
      </p:sp>
      <p:pic>
        <p:nvPicPr>
          <p:cNvPr id="5" name="Picture Placeholder 4"/>
          <p:cNvPicPr>
            <a:picLocks noGrp="1" noChangeAspect="1"/>
          </p:cNvPicPr>
          <p:nvPr>
            <p:ph type="pic" sz="quarter" idx="10"/>
          </p:nvPr>
        </p:nvPicPr>
        <p:blipFill>
          <a:blip r:embed="rId2"/>
          <a:srcRect l="368" r="368"/>
          <a:stretch>
            <a:fillRect/>
          </a:stretch>
        </p:blipFill>
        <p:spPr>
          <a:prstGeom prst="rect">
            <a:avLst/>
          </a:prstGeom>
        </p:spPr>
      </p:pic>
    </p:spTree>
    <p:extLst>
      <p:ext uri="{BB962C8B-B14F-4D97-AF65-F5344CB8AC3E}">
        <p14:creationId xmlns:p14="http://schemas.microsoft.com/office/powerpoint/2010/main" val="47032287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75401" y="3040122"/>
            <a:ext cx="3646513" cy="781135"/>
          </a:xfrm>
          <a:prstGeom prst="rect">
            <a:avLst/>
          </a:prstGeom>
        </p:spPr>
      </p:pic>
      <p:sp>
        <p:nvSpPr>
          <p:cNvPr id="12" name="Text Box 3"/>
          <p:cNvSpPr txBox="1">
            <a:spLocks noChangeArrowheads="1"/>
          </p:cNvSpPr>
          <p:nvPr/>
        </p:nvSpPr>
        <p:spPr bwMode="blackWhite">
          <a:xfrm>
            <a:off x="257431" y="6273667"/>
            <a:ext cx="10590993" cy="415452"/>
          </a:xfrm>
          <a:prstGeom prst="rect">
            <a:avLst/>
          </a:prstGeom>
          <a:noFill/>
          <a:ln w="12700">
            <a:noFill/>
            <a:miter lim="800000"/>
            <a:headEnd type="none" w="sm" len="sm"/>
            <a:tailEnd type="none" w="sm" len="sm"/>
          </a:ln>
          <a:effectLst/>
        </p:spPr>
        <p:txBody>
          <a:bodyPr vert="horz" wrap="square" lIns="91392" tIns="45697" rIns="91392" bIns="45697" numCol="1" anchor="t" anchorCtr="0" compatLnSpc="1">
            <a:prstTxWarp prst="textNoShape">
              <a:avLst/>
            </a:prstTxWarp>
            <a:spAutoFit/>
          </a:bodyPr>
          <a:lstStyle/>
          <a:p>
            <a:pPr defTabSz="913748" eaLnBrk="0" hangingPunct="0"/>
            <a:r>
              <a:rPr lang="en-US" sz="700" kern="0" dirty="0">
                <a:gradFill>
                  <a:gsLst>
                    <a:gs pos="11940">
                      <a:srgbClr val="FFFFFF"/>
                    </a:gs>
                    <a:gs pos="24000">
                      <a:srgbClr val="FFFFFF"/>
                    </a:gs>
                  </a:gsLst>
                  <a:lin ang="5400000" scaled="0"/>
                </a:gradFill>
                <a:cs typeface="Arial" charset="0"/>
              </a:rPr>
              <a:t>© 2017 Microsoft Corporation. All rights reserved. Microsoft, Windows, Windows Vista and other product names are or may be registered trademarks and/or trademarks in the U.S. and/or other countries.</a:t>
            </a:r>
          </a:p>
          <a:p>
            <a:pPr defTabSz="913748" eaLnBrk="0" hangingPunct="0"/>
            <a:r>
              <a:rPr lang="en-US" sz="700"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51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Phases 2 and 3: train and deploy machine learning</a:t>
            </a:r>
          </a:p>
        </p:txBody>
      </p:sp>
      <p:pic>
        <p:nvPicPr>
          <p:cNvPr id="5" name="Picture 4"/>
          <p:cNvPicPr>
            <a:picLocks noChangeAspect="1"/>
          </p:cNvPicPr>
          <p:nvPr/>
        </p:nvPicPr>
        <p:blipFill>
          <a:blip r:embed="rId2"/>
          <a:stretch>
            <a:fillRect/>
          </a:stretch>
        </p:blipFill>
        <p:spPr>
          <a:xfrm>
            <a:off x="10173568" y="1738028"/>
            <a:ext cx="780290" cy="780290"/>
          </a:xfrm>
          <a:prstGeom prst="rect">
            <a:avLst/>
          </a:prstGeom>
        </p:spPr>
      </p:pic>
      <p:pic>
        <p:nvPicPr>
          <p:cNvPr id="6"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147" y="1679649"/>
            <a:ext cx="781200" cy="78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6100050" y="1691535"/>
            <a:ext cx="780290" cy="780290"/>
          </a:xfrm>
          <a:prstGeom prst="rect">
            <a:avLst/>
          </a:prstGeom>
        </p:spPr>
      </p:pic>
      <p:sp>
        <p:nvSpPr>
          <p:cNvPr id="12" name="Arrow: Right 11"/>
          <p:cNvSpPr/>
          <p:nvPr/>
        </p:nvSpPr>
        <p:spPr bwMode="auto">
          <a:xfrm>
            <a:off x="1554848" y="1929538"/>
            <a:ext cx="1297089"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Arrow: Right 12"/>
          <p:cNvSpPr/>
          <p:nvPr/>
        </p:nvSpPr>
        <p:spPr bwMode="auto">
          <a:xfrm>
            <a:off x="4965979" y="194096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Arrow: Right 16"/>
          <p:cNvSpPr/>
          <p:nvPr/>
        </p:nvSpPr>
        <p:spPr bwMode="auto">
          <a:xfrm rot="10800000">
            <a:off x="1554848" y="2245496"/>
            <a:ext cx="125197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p:cNvSpPr/>
          <p:nvPr/>
        </p:nvSpPr>
        <p:spPr bwMode="auto">
          <a:xfrm>
            <a:off x="8147032" y="1950637"/>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Folded Corner 18"/>
          <p:cNvSpPr/>
          <p:nvPr/>
        </p:nvSpPr>
        <p:spPr bwMode="auto">
          <a:xfrm>
            <a:off x="7265645" y="2679073"/>
            <a:ext cx="2053386" cy="1081698"/>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Intent: get datasheet information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product “loan”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Entity: attribute “interest”</a:t>
            </a:r>
          </a:p>
        </p:txBody>
      </p:sp>
      <p:sp>
        <p:nvSpPr>
          <p:cNvPr id="20" name="Rectangle: Folded Corner 19"/>
          <p:cNvSpPr/>
          <p:nvPr/>
        </p:nvSpPr>
        <p:spPr bwMode="auto">
          <a:xfrm>
            <a:off x="7265645" y="3976934"/>
            <a:ext cx="2053386" cy="614467"/>
          </a:xfrm>
          <a:prstGeom prst="foldedCorne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Offer: Loan application</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Result: accepted</a:t>
            </a:r>
          </a:p>
        </p:txBody>
      </p:sp>
      <p:pic>
        <p:nvPicPr>
          <p:cNvPr id="21" name="Picture 20"/>
          <p:cNvPicPr>
            <a:picLocks noChangeAspect="1"/>
          </p:cNvPicPr>
          <p:nvPr/>
        </p:nvPicPr>
        <p:blipFill>
          <a:blip r:embed="rId5"/>
          <a:stretch>
            <a:fillRect/>
          </a:stretch>
        </p:blipFill>
        <p:spPr>
          <a:xfrm>
            <a:off x="10173568" y="5417481"/>
            <a:ext cx="780290" cy="780290"/>
          </a:xfrm>
          <a:prstGeom prst="rect">
            <a:avLst/>
          </a:prstGeom>
        </p:spPr>
      </p:pic>
      <p:sp>
        <p:nvSpPr>
          <p:cNvPr id="22" name="Arrow: Right 21"/>
          <p:cNvSpPr/>
          <p:nvPr/>
        </p:nvSpPr>
        <p:spPr bwMode="auto">
          <a:xfrm rot="5400000">
            <a:off x="9384215" y="3731519"/>
            <a:ext cx="2358994"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Bent 22"/>
          <p:cNvSpPr/>
          <p:nvPr/>
        </p:nvSpPr>
        <p:spPr bwMode="auto">
          <a:xfrm rot="16200000">
            <a:off x="5191130" y="1283905"/>
            <a:ext cx="2997923" cy="6247173"/>
          </a:xfrm>
          <a:prstGeom prst="bentArrow">
            <a:avLst>
              <a:gd name="adj1" fmla="val 5107"/>
              <a:gd name="adj2" fmla="val 5674"/>
              <a:gd name="adj3" fmla="val 7114"/>
              <a:gd name="adj4" fmla="val 4375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p:cNvSpPr txBox="1"/>
          <p:nvPr/>
        </p:nvSpPr>
        <p:spPr>
          <a:xfrm>
            <a:off x="10889688" y="3313498"/>
            <a:ext cx="1247897" cy="654401"/>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Build and train</a:t>
            </a:r>
            <a:br>
              <a:rPr lang="en-US" i="1" dirty="0">
                <a:solidFill>
                  <a:schemeClr val="accent4">
                    <a:lumMod val="60000"/>
                    <a:lumOff val="40000"/>
                  </a:schemeClr>
                </a:solidFill>
              </a:rPr>
            </a:br>
            <a:r>
              <a:rPr lang="en-US" i="1" dirty="0">
                <a:solidFill>
                  <a:schemeClr val="accent4">
                    <a:lumMod val="60000"/>
                    <a:lumOff val="40000"/>
                  </a:schemeClr>
                </a:solidFill>
              </a:rPr>
              <a:t>a machine</a:t>
            </a:r>
            <a:br>
              <a:rPr lang="en-US" i="1" dirty="0">
                <a:solidFill>
                  <a:schemeClr val="accent4">
                    <a:lumMod val="60000"/>
                    <a:lumOff val="40000"/>
                  </a:schemeClr>
                </a:solidFill>
              </a:rPr>
            </a:br>
            <a:r>
              <a:rPr lang="en-US" i="1" dirty="0">
                <a:solidFill>
                  <a:schemeClr val="accent4">
                    <a:lumMod val="60000"/>
                    <a:lumOff val="40000"/>
                  </a:schemeClr>
                </a:solidFill>
              </a:rPr>
              <a:t>learning model</a:t>
            </a:r>
          </a:p>
        </p:txBody>
      </p:sp>
      <p:sp>
        <p:nvSpPr>
          <p:cNvPr id="25" name="TextBox 24"/>
          <p:cNvSpPr txBox="1"/>
          <p:nvPr/>
        </p:nvSpPr>
        <p:spPr>
          <a:xfrm>
            <a:off x="4190785" y="6032189"/>
            <a:ext cx="5633777"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3: Instead of a random offer, issue offer most likely to be accepted</a:t>
            </a:r>
          </a:p>
        </p:txBody>
      </p:sp>
      <p:sp>
        <p:nvSpPr>
          <p:cNvPr id="26" name="Speech Bubble: Oval 25"/>
          <p:cNvSpPr/>
          <p:nvPr/>
        </p:nvSpPr>
        <p:spPr bwMode="auto">
          <a:xfrm>
            <a:off x="1270334" y="2714346"/>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Here’s the link to loan details</a:t>
            </a:r>
          </a:p>
        </p:txBody>
      </p:sp>
      <p:sp>
        <p:nvSpPr>
          <p:cNvPr id="27" name="Speech Bubble: Oval 26"/>
          <p:cNvSpPr/>
          <p:nvPr/>
        </p:nvSpPr>
        <p:spPr bwMode="auto">
          <a:xfrm>
            <a:off x="1333001" y="1455152"/>
            <a:ext cx="2233503" cy="414713"/>
          </a:xfrm>
          <a:prstGeom prst="wedgeEllipseCallout">
            <a:avLst>
              <a:gd name="adj1" fmla="val -46086"/>
              <a:gd name="adj2" fmla="val 48545"/>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What’s the current interest rate for a car loan?</a:t>
            </a:r>
          </a:p>
        </p:txBody>
      </p:sp>
      <p:sp>
        <p:nvSpPr>
          <p:cNvPr id="29" name="Speech Bubble: Oval 28"/>
          <p:cNvSpPr/>
          <p:nvPr/>
        </p:nvSpPr>
        <p:spPr bwMode="auto">
          <a:xfrm>
            <a:off x="1243354" y="3412880"/>
            <a:ext cx="1920075" cy="599152"/>
          </a:xfrm>
          <a:prstGeom prst="wedgeEllipseCallout">
            <a:avLst>
              <a:gd name="adj1" fmla="val 44940"/>
              <a:gd name="adj2" fmla="val 5047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Bot: &lt;random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sp>
        <p:nvSpPr>
          <p:cNvPr id="30" name="Speech Bubble: Oval 29"/>
          <p:cNvSpPr/>
          <p:nvPr/>
        </p:nvSpPr>
        <p:spPr bwMode="auto">
          <a:xfrm>
            <a:off x="1247550" y="4157979"/>
            <a:ext cx="1920075" cy="414713"/>
          </a:xfrm>
          <a:prstGeom prst="wedgeEllipseCallout">
            <a:avLst>
              <a:gd name="adj1" fmla="val -46086"/>
              <a:gd name="adj2" fmla="val 4854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rPr>
              <a:t>User: &lt;accept or reject the </a:t>
            </a:r>
            <a:r>
              <a:rPr lang="en-US" sz="1050">
                <a:gradFill>
                  <a:gsLst>
                    <a:gs pos="0">
                      <a:srgbClr val="FFFFFF"/>
                    </a:gs>
                    <a:gs pos="100000">
                      <a:srgbClr val="FFFFFF"/>
                    </a:gs>
                  </a:gsLst>
                  <a:lin ang="5400000" scaled="0"/>
                </a:gradFill>
              </a:rPr>
              <a:t>offer&gt;</a:t>
            </a:r>
            <a:endParaRPr lang="en-US" sz="1050" dirty="0">
              <a:gradFill>
                <a:gsLst>
                  <a:gs pos="0">
                    <a:srgbClr val="FFFFFF"/>
                  </a:gs>
                  <a:gs pos="100000">
                    <a:srgbClr val="FFFFFF"/>
                  </a:gs>
                </a:gsLst>
                <a:lin ang="5400000" scaled="0"/>
              </a:gradFill>
            </a:endParaRPr>
          </a:p>
        </p:txBody>
      </p:sp>
      <p:pic>
        <p:nvPicPr>
          <p:cNvPr id="31" name="Graphic 30" descr="Team"/>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015" y="1662508"/>
            <a:ext cx="914400" cy="914400"/>
          </a:xfrm>
          <a:prstGeom prst="rect">
            <a:avLst/>
          </a:prstGeom>
        </p:spPr>
      </p:pic>
      <p:sp>
        <p:nvSpPr>
          <p:cNvPr id="28" name="TextBox 27"/>
          <p:cNvSpPr txBox="1"/>
          <p:nvPr/>
        </p:nvSpPr>
        <p:spPr>
          <a:xfrm>
            <a:off x="4114775" y="1221001"/>
            <a:ext cx="5150632"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Phase 2: Issue a random offer to users, and capture their response</a:t>
            </a:r>
          </a:p>
        </p:txBody>
      </p:sp>
    </p:spTree>
    <p:extLst>
      <p:ext uri="{BB962C8B-B14F-4D97-AF65-F5344CB8AC3E}">
        <p14:creationId xmlns:p14="http://schemas.microsoft.com/office/powerpoint/2010/main" val="3161146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Rounded Corners 68"/>
          <p:cNvSpPr/>
          <p:nvPr/>
        </p:nvSpPr>
        <p:spPr bwMode="auto">
          <a:xfrm>
            <a:off x="10190094" y="5364096"/>
            <a:ext cx="1778083" cy="1528645"/>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2" name="Rectangle: Rounded Corners 2051"/>
          <p:cNvSpPr/>
          <p:nvPr/>
        </p:nvSpPr>
        <p:spPr bwMode="auto">
          <a:xfrm>
            <a:off x="4925769" y="3172091"/>
            <a:ext cx="7436348" cy="2027747"/>
          </a:xfrm>
          <a:prstGeom prst="round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Phase 4: cold path processing &amp; analytics</a:t>
            </a:r>
          </a:p>
        </p:txBody>
      </p:sp>
      <p:pic>
        <p:nvPicPr>
          <p:cNvPr id="14" name="Picture 13"/>
          <p:cNvPicPr>
            <a:picLocks noChangeAspect="1"/>
          </p:cNvPicPr>
          <p:nvPr/>
        </p:nvPicPr>
        <p:blipFill>
          <a:blip r:embed="rId3"/>
          <a:stretch>
            <a:fillRect/>
          </a:stretch>
        </p:blipFill>
        <p:spPr>
          <a:xfrm>
            <a:off x="8924335" y="3519620"/>
            <a:ext cx="780290" cy="780290"/>
          </a:xfrm>
          <a:prstGeom prst="rect">
            <a:avLst/>
          </a:prstGeom>
        </p:spPr>
      </p:pic>
      <p:pic>
        <p:nvPicPr>
          <p:cNvPr id="15" name="Picture 14"/>
          <p:cNvPicPr>
            <a:picLocks noChangeAspect="1"/>
          </p:cNvPicPr>
          <p:nvPr/>
        </p:nvPicPr>
        <p:blipFill>
          <a:blip r:embed="rId4"/>
          <a:stretch>
            <a:fillRect/>
          </a:stretch>
        </p:blipFill>
        <p:spPr>
          <a:xfrm>
            <a:off x="7169079" y="3464724"/>
            <a:ext cx="780290" cy="780290"/>
          </a:xfrm>
          <a:prstGeom prst="rect">
            <a:avLst/>
          </a:prstGeom>
        </p:spPr>
      </p:pic>
      <p:pic>
        <p:nvPicPr>
          <p:cNvPr id="17" name="Picture 16"/>
          <p:cNvPicPr>
            <a:picLocks noChangeAspect="1"/>
          </p:cNvPicPr>
          <p:nvPr/>
        </p:nvPicPr>
        <p:blipFill>
          <a:blip r:embed="rId5"/>
          <a:stretch>
            <a:fillRect/>
          </a:stretch>
        </p:blipFill>
        <p:spPr>
          <a:xfrm>
            <a:off x="10577146" y="3500210"/>
            <a:ext cx="780290" cy="780290"/>
          </a:xfrm>
          <a:prstGeom prst="rect">
            <a:avLst/>
          </a:prstGeom>
        </p:spPr>
      </p:pic>
      <p:pic>
        <p:nvPicPr>
          <p:cNvPr id="23" name="Picture 22"/>
          <p:cNvPicPr>
            <a:picLocks noChangeAspect="1"/>
          </p:cNvPicPr>
          <p:nvPr/>
        </p:nvPicPr>
        <p:blipFill>
          <a:blip r:embed="rId6"/>
          <a:stretch>
            <a:fillRect/>
          </a:stretch>
        </p:blipFill>
        <p:spPr>
          <a:xfrm>
            <a:off x="5458932" y="3572770"/>
            <a:ext cx="780290" cy="780290"/>
          </a:xfrm>
          <a:prstGeom prst="rect">
            <a:avLst/>
          </a:prstGeom>
        </p:spPr>
      </p:pic>
      <p:sp>
        <p:nvSpPr>
          <p:cNvPr id="35" name="Arrow: Right 34"/>
          <p:cNvSpPr/>
          <p:nvPr/>
        </p:nvSpPr>
        <p:spPr bwMode="auto">
          <a:xfrm rot="5400000">
            <a:off x="9126100" y="297642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978118" y="1848415"/>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Arrow: Right 37"/>
          <p:cNvSpPr/>
          <p:nvPr/>
        </p:nvSpPr>
        <p:spPr bwMode="auto">
          <a:xfrm>
            <a:off x="9915777" y="3806352"/>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Arrow: Left-Right 30"/>
          <p:cNvSpPr/>
          <p:nvPr/>
        </p:nvSpPr>
        <p:spPr bwMode="auto">
          <a:xfrm>
            <a:off x="6423206" y="3778351"/>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Arrow: Left-Right 41"/>
          <p:cNvSpPr/>
          <p:nvPr/>
        </p:nvSpPr>
        <p:spPr bwMode="auto">
          <a:xfrm>
            <a:off x="8366803" y="3710297"/>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Arrow: Right 45"/>
          <p:cNvSpPr/>
          <p:nvPr/>
        </p:nvSpPr>
        <p:spPr bwMode="auto">
          <a:xfrm rot="16200000">
            <a:off x="10830132" y="292930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TextBox 53"/>
          <p:cNvSpPr txBox="1"/>
          <p:nvPr/>
        </p:nvSpPr>
        <p:spPr>
          <a:xfrm>
            <a:off x="10214511" y="2506522"/>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sp>
        <p:nvSpPr>
          <p:cNvPr id="55" name="TextBox 54"/>
          <p:cNvSpPr txBox="1"/>
          <p:nvPr/>
        </p:nvSpPr>
        <p:spPr>
          <a:xfrm>
            <a:off x="8499212" y="4531635"/>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Store</a:t>
            </a:r>
            <a:endParaRPr lang="en-US" sz="1400" dirty="0" err="1">
              <a:gradFill>
                <a:gsLst>
                  <a:gs pos="2917">
                    <a:schemeClr val="tx1"/>
                  </a:gs>
                  <a:gs pos="30000">
                    <a:schemeClr val="tx1"/>
                  </a:gs>
                </a:gsLst>
                <a:lin ang="5400000" scaled="0"/>
              </a:gradFill>
            </a:endParaRPr>
          </a:p>
        </p:txBody>
      </p:sp>
      <p:sp>
        <p:nvSpPr>
          <p:cNvPr id="56" name="TextBox 55"/>
          <p:cNvSpPr txBox="1"/>
          <p:nvPr/>
        </p:nvSpPr>
        <p:spPr>
          <a:xfrm>
            <a:off x="10063581" y="4556679"/>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SQL Data</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Warehouse</a:t>
            </a:r>
            <a:endParaRPr lang="en-US" sz="1400" dirty="0" err="1">
              <a:gradFill>
                <a:gsLst>
                  <a:gs pos="2917">
                    <a:schemeClr val="tx1"/>
                  </a:gs>
                  <a:gs pos="30000">
                    <a:schemeClr val="tx1"/>
                  </a:gs>
                </a:gsLst>
                <a:lin ang="5400000" scaled="0"/>
              </a:gradFill>
            </a:endParaRPr>
          </a:p>
        </p:txBody>
      </p:sp>
      <p:sp>
        <p:nvSpPr>
          <p:cNvPr id="57" name="TextBox 56"/>
          <p:cNvSpPr txBox="1"/>
          <p:nvPr/>
        </p:nvSpPr>
        <p:spPr>
          <a:xfrm>
            <a:off x="6794696" y="4488983"/>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Analytics</a:t>
            </a:r>
            <a:endParaRPr lang="en-US" sz="1400" dirty="0" err="1">
              <a:gradFill>
                <a:gsLst>
                  <a:gs pos="2917">
                    <a:schemeClr val="tx1"/>
                  </a:gs>
                  <a:gs pos="30000">
                    <a:schemeClr val="tx1"/>
                  </a:gs>
                </a:gsLst>
                <a:lin ang="5400000" scaled="0"/>
              </a:gradFill>
            </a:endParaRPr>
          </a:p>
        </p:txBody>
      </p:sp>
      <p:sp>
        <p:nvSpPr>
          <p:cNvPr id="61" name="TextBox 60"/>
          <p:cNvSpPr txBox="1"/>
          <p:nvPr/>
        </p:nvSpPr>
        <p:spPr>
          <a:xfrm>
            <a:off x="4998515" y="4496282"/>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Cognitive services</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(embedded in </a:t>
            </a:r>
            <a:r>
              <a:rPr lang="en-US" sz="1400">
                <a:gradFill>
                  <a:gsLst>
                    <a:gs pos="2917">
                      <a:schemeClr val="tx1"/>
                    </a:gs>
                    <a:gs pos="30000">
                      <a:schemeClr val="tx1"/>
                    </a:gs>
                  </a:gsLst>
                  <a:lin ang="5400000" scaled="0"/>
                </a:gradFill>
              </a:rPr>
              <a:t>ADLA)</a:t>
            </a:r>
            <a:endParaRPr lang="en-US" sz="1400" dirty="0" err="1">
              <a:gradFill>
                <a:gsLst>
                  <a:gs pos="2917">
                    <a:schemeClr val="tx1"/>
                  </a:gs>
                  <a:gs pos="30000">
                    <a:schemeClr val="tx1"/>
                  </a:gs>
                </a:gsLst>
                <a:lin ang="5400000" scaled="0"/>
              </a:gradFill>
            </a:endParaRPr>
          </a:p>
        </p:txBody>
      </p:sp>
      <p:sp>
        <p:nvSpPr>
          <p:cNvPr id="64" name="TextBox 63"/>
          <p:cNvSpPr txBox="1"/>
          <p:nvPr/>
        </p:nvSpPr>
        <p:spPr>
          <a:xfrm>
            <a:off x="6212817" y="3235931"/>
            <a:ext cx="916652"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Key phrase</a:t>
            </a:r>
            <a:br>
              <a:rPr lang="en-US" i="1">
                <a:solidFill>
                  <a:schemeClr val="accent4">
                    <a:lumMod val="60000"/>
                    <a:lumOff val="40000"/>
                  </a:schemeClr>
                </a:solidFill>
              </a:rPr>
            </a:br>
            <a:r>
              <a:rPr lang="en-US" i="1">
                <a:solidFill>
                  <a:schemeClr val="accent4">
                    <a:lumMod val="60000"/>
                    <a:lumOff val="40000"/>
                  </a:schemeClr>
                </a:solidFill>
              </a:rPr>
              <a:t>extraction</a:t>
            </a:r>
            <a:endParaRPr lang="en-US" i="1" dirty="0" err="1">
              <a:solidFill>
                <a:schemeClr val="accent4">
                  <a:lumMod val="60000"/>
                  <a:lumOff val="40000"/>
                </a:schemeClr>
              </a:solidFill>
            </a:endParaRPr>
          </a:p>
        </p:txBody>
      </p:sp>
      <p:sp>
        <p:nvSpPr>
          <p:cNvPr id="65" name="TextBox 64"/>
          <p:cNvSpPr txBox="1"/>
          <p:nvPr/>
        </p:nvSpPr>
        <p:spPr>
          <a:xfrm>
            <a:off x="10132234" y="6486228"/>
            <a:ext cx="1807417"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Factory</a:t>
            </a:r>
          </a:p>
        </p:txBody>
      </p:sp>
      <p:sp>
        <p:nvSpPr>
          <p:cNvPr id="2051" name="TextBox 2050"/>
          <p:cNvSpPr txBox="1"/>
          <p:nvPr/>
        </p:nvSpPr>
        <p:spPr>
          <a:xfrm rot="16200000">
            <a:off x="11303661" y="3823599"/>
            <a:ext cx="1545423"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COLD PATH</a:t>
            </a:r>
            <a:endParaRPr lang="en-US" dirty="0" err="1">
              <a:gradFill>
                <a:gsLst>
                  <a:gs pos="2917">
                    <a:schemeClr val="tx1"/>
                  </a:gs>
                  <a:gs pos="30000">
                    <a:schemeClr val="tx1"/>
                  </a:gs>
                </a:gsLst>
                <a:lin ang="5400000" scaled="0"/>
              </a:gradFill>
            </a:endParaRPr>
          </a:p>
        </p:txBody>
      </p:sp>
      <p:sp>
        <p:nvSpPr>
          <p:cNvPr id="67" name="TextBox 66"/>
          <p:cNvSpPr txBox="1"/>
          <p:nvPr/>
        </p:nvSpPr>
        <p:spPr>
          <a:xfrm rot="16200000">
            <a:off x="11361817" y="1915354"/>
            <a:ext cx="140820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HOT PATH</a:t>
            </a:r>
            <a:endParaRPr lang="en-US" dirty="0" err="1">
              <a:gradFill>
                <a:gsLst>
                  <a:gs pos="2917">
                    <a:schemeClr val="tx1"/>
                  </a:gs>
                  <a:gs pos="30000">
                    <a:schemeClr val="tx1"/>
                  </a:gs>
                </a:gsLst>
                <a:lin ang="5400000" scaled="0"/>
              </a:gradFill>
            </a:endParaRPr>
          </a:p>
        </p:txBody>
      </p:sp>
      <p:sp>
        <p:nvSpPr>
          <p:cNvPr id="2054" name="Arrow: Bent 2053"/>
          <p:cNvSpPr/>
          <p:nvPr/>
        </p:nvSpPr>
        <p:spPr bwMode="auto">
          <a:xfrm rot="16200000">
            <a:off x="9477951" y="5264239"/>
            <a:ext cx="618777" cy="667800"/>
          </a:xfrm>
          <a:prstGeom prst="ben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TextBox 71"/>
          <p:cNvSpPr txBox="1"/>
          <p:nvPr/>
        </p:nvSpPr>
        <p:spPr>
          <a:xfrm>
            <a:off x="8933319" y="5996440"/>
            <a:ext cx="1127544" cy="2666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a:solidFill>
                  <a:schemeClr val="accent4">
                    <a:lumMod val="60000"/>
                    <a:lumOff val="40000"/>
                  </a:schemeClr>
                </a:solidFill>
              </a:rPr>
              <a:t>Orchestration</a:t>
            </a:r>
            <a:endParaRPr lang="en-US" i="1" dirty="0" err="1">
              <a:solidFill>
                <a:schemeClr val="accent4">
                  <a:lumMod val="60000"/>
                  <a:lumOff val="40000"/>
                </a:schemeClr>
              </a:solidFill>
            </a:endParaRPr>
          </a:p>
        </p:txBody>
      </p:sp>
      <p:pic>
        <p:nvPicPr>
          <p:cNvPr id="73" name="Picture 72"/>
          <p:cNvPicPr>
            <a:picLocks noChangeAspect="1"/>
          </p:cNvPicPr>
          <p:nvPr/>
        </p:nvPicPr>
        <p:blipFill>
          <a:blip r:embed="rId7"/>
          <a:stretch>
            <a:fillRect/>
          </a:stretch>
        </p:blipFill>
        <p:spPr>
          <a:xfrm>
            <a:off x="10645797" y="5566027"/>
            <a:ext cx="780290" cy="780290"/>
          </a:xfrm>
          <a:prstGeom prst="rect">
            <a:avLst/>
          </a:prstGeom>
        </p:spPr>
      </p:pic>
      <p:pic>
        <p:nvPicPr>
          <p:cNvPr id="2056" name="Picture 4" descr="https://lh3.googleusercontent.com/TwlQ8-DQ9D52XN6QSJekBe8Gd-h2yNwky-SwcKgCtkDsYGTA_Q_4yIXfO92AAX4dmg=w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6689" y="1630759"/>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Pentagon 1"/>
          <p:cNvSpPr/>
          <p:nvPr/>
        </p:nvSpPr>
        <p:spPr bwMode="auto">
          <a:xfrm>
            <a:off x="549019" y="1483633"/>
            <a:ext cx="9155606" cy="106713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Real-time processing</a:t>
            </a:r>
            <a:endParaRPr lang="en-GB"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71036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Solution architecture notes</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pPr marL="457200" indent="-457200">
              <a:buFont typeface="+mj-lt"/>
              <a:buAutoNum type="arabicPeriod"/>
            </a:pPr>
            <a:r>
              <a:rPr lang="en-US" sz="2400" dirty="0"/>
              <a:t>In a real project, a more streamlined solution might be proposed. For example, the Azure extensions for Bot Builder provide a module to write all messages to Azure Tables. However, in this workshop, we introduce Logic Apps and Azure Functions, as they can be used flexibly for rich integration scenarios. </a:t>
            </a:r>
          </a:p>
          <a:p>
            <a:pPr marL="457200" indent="-457200">
              <a:buFont typeface="+mj-lt"/>
              <a:buAutoNum type="arabicPeriod"/>
            </a:pPr>
            <a:r>
              <a:rPr lang="en-US" sz="2400" dirty="0"/>
              <a:t>In a real project, we would not always present the user with the offer that’s predicted to be the «best» for that case. In a small, randomly selected fraction of the cases, we would issue a random offer. This allows us to collect data to retrain our models in the future.</a:t>
            </a:r>
          </a:p>
          <a:p>
            <a:pPr marL="457200" indent="-457200">
              <a:buFont typeface="+mj-lt"/>
              <a:buAutoNum type="arabicPeriod"/>
            </a:pPr>
            <a:r>
              <a:rPr lang="en-US" sz="2400" dirty="0"/>
              <a:t>For the first version of a bot, it would make sense to start with a Q&amp;A bot, by using the </a:t>
            </a:r>
            <a:r>
              <a:rPr lang="en-US" sz="2400" dirty="0" err="1">
                <a:hlinkClick r:id="rId3"/>
              </a:rPr>
              <a:t>QnA</a:t>
            </a:r>
            <a:r>
              <a:rPr lang="en-US" sz="2400" dirty="0">
                <a:hlinkClick r:id="rId3"/>
              </a:rPr>
              <a:t> Maker</a:t>
            </a:r>
            <a:r>
              <a:rPr lang="en-US" sz="2400" dirty="0"/>
              <a:t> and existing FAQ information.</a:t>
            </a:r>
          </a:p>
        </p:txBody>
      </p:sp>
    </p:spTree>
    <p:extLst>
      <p:ext uri="{BB962C8B-B14F-4D97-AF65-F5344CB8AC3E}">
        <p14:creationId xmlns:p14="http://schemas.microsoft.com/office/powerpoint/2010/main" val="15239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2: Lab</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2584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8" y="1028410"/>
            <a:ext cx="11887200" cy="2905411"/>
          </a:xfrm>
        </p:spPr>
        <p:txBody>
          <a:bodyPr/>
          <a:lstStyle/>
          <a:p>
            <a:r>
              <a:rPr lang="en-US" sz="2800" dirty="0"/>
              <a:t>The hackathon can be run in two modes:</a:t>
            </a:r>
          </a:p>
          <a:p>
            <a:pPr marL="285750" indent="-285750">
              <a:buFont typeface="Arial" panose="020B0604020202020204" pitchFamily="34" charset="0"/>
              <a:buChar char="•"/>
            </a:pPr>
            <a:r>
              <a:rPr lang="en-US" sz="2800" b="1" u="sng" dirty="0"/>
              <a:t>Manually</a:t>
            </a:r>
            <a:r>
              <a:rPr lang="en-US" sz="2800" dirty="0"/>
              <a:t> on the Azure Portal </a:t>
            </a:r>
          </a:p>
          <a:p>
            <a:pPr marL="514350" lvl="2" indent="-285750">
              <a:buFont typeface="Arial" panose="020B0604020202020204" pitchFamily="34" charset="0"/>
              <a:buChar char="•"/>
            </a:pPr>
            <a:r>
              <a:rPr lang="en-US" sz="1800" dirty="0"/>
              <a:t>Follow the instructions in the following pages.</a:t>
            </a:r>
          </a:p>
          <a:p>
            <a:pPr marL="514350" lvl="2" indent="-285750">
              <a:buFont typeface="Arial" panose="020B0604020202020204" pitchFamily="34" charset="0"/>
              <a:buChar char="•"/>
            </a:pPr>
            <a:r>
              <a:rPr lang="en-US" sz="1800" dirty="0"/>
              <a:t>This is recommended if you are relatively new to Azure or Cortana Intelligence Suite.</a:t>
            </a:r>
          </a:p>
          <a:p>
            <a:pPr marL="285750" indent="-285750">
              <a:buFont typeface="Arial" panose="020B0604020202020204" pitchFamily="34" charset="0"/>
              <a:buChar char="•"/>
            </a:pPr>
            <a:r>
              <a:rPr lang="en-US" sz="2800" dirty="0"/>
              <a:t>Using PowerShell to run most of the steps </a:t>
            </a:r>
            <a:r>
              <a:rPr lang="en-US" sz="2800" b="1" u="sng" dirty="0"/>
              <a:t>automatically</a:t>
            </a:r>
            <a:r>
              <a:rPr lang="en-US" sz="2800" dirty="0"/>
              <a:t> (such as creation and configuration of resources). Some steps are manual, the scripts will guide you with the necessary steps.</a:t>
            </a:r>
          </a:p>
        </p:txBody>
      </p:sp>
    </p:spTree>
    <p:extLst>
      <p:ext uri="{BB962C8B-B14F-4D97-AF65-F5344CB8AC3E}">
        <p14:creationId xmlns:p14="http://schemas.microsoft.com/office/powerpoint/2010/main" val="801081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6374053"/>
          </a:xfrm>
        </p:spPr>
        <p:txBody>
          <a:bodyPr/>
          <a:lstStyle/>
          <a:p>
            <a:pPr marL="571500" indent="-571500">
              <a:buFont typeface="Arial" panose="020B0604020202020204" pitchFamily="34" charset="0"/>
              <a:buChar char="•"/>
            </a:pPr>
            <a:r>
              <a:rPr lang="en-GB" sz="2000" dirty="0"/>
              <a:t>Windows system with Internet connection without troublesome corporate proxy (e.g. create a Windows virtual machine on Azure)</a:t>
            </a:r>
          </a:p>
          <a:p>
            <a:pPr marL="571500" indent="-571500">
              <a:buFont typeface="Arial" panose="020B0604020202020204" pitchFamily="34" charset="0"/>
              <a:buChar char="•"/>
            </a:pPr>
            <a:r>
              <a:rPr lang="en-US" sz="2000" dirty="0"/>
              <a:t>Azure Subscription (e.g. from MSDN or free trial)</a:t>
            </a:r>
          </a:p>
          <a:p>
            <a:pPr marL="571500" indent="-571500">
              <a:buFont typeface="Arial" panose="020B0604020202020204" pitchFamily="34" charset="0"/>
              <a:buChar char="•"/>
            </a:pPr>
            <a:r>
              <a:rPr lang="en-US" sz="2000" dirty="0"/>
              <a:t>Power BI Subscription (free tier is OK)</a:t>
            </a:r>
          </a:p>
          <a:p>
            <a:endParaRPr lang="en-GB" sz="2000" dirty="0"/>
          </a:p>
          <a:p>
            <a:r>
              <a:rPr lang="en-GB" sz="2000" dirty="0"/>
              <a:t>Local development tools</a:t>
            </a:r>
          </a:p>
          <a:p>
            <a:pPr marL="571500" indent="-571500">
              <a:buFont typeface="Arial" panose="020B0604020202020204" pitchFamily="34" charset="0"/>
              <a:buChar char="•"/>
            </a:pPr>
            <a:r>
              <a:rPr lang="en-GB" sz="2000" dirty="0"/>
              <a:t>Download the Web Platform Installer from </a:t>
            </a:r>
            <a:r>
              <a:rPr lang="en-GB" sz="2000" dirty="0">
                <a:hlinkClick r:id="rId2"/>
              </a:rPr>
              <a:t>https://www.microsoft.com/web/downloads/platform.aspx</a:t>
            </a:r>
            <a:r>
              <a:rPr lang="en-GB" sz="2000" dirty="0"/>
              <a:t>. Run the Web Platform Installer. Install the following components:</a:t>
            </a:r>
          </a:p>
          <a:p>
            <a:pPr marL="1028700" lvl="3" indent="-571500">
              <a:buFont typeface="Arial" panose="020B0604020202020204" pitchFamily="34" charset="0"/>
              <a:buChar char="•"/>
            </a:pPr>
            <a:r>
              <a:rPr lang="en-GB" sz="1400" dirty="0"/>
              <a:t>Microsoft Azure PowerShell</a:t>
            </a:r>
          </a:p>
          <a:p>
            <a:pPr marL="1028700" lvl="3" indent="-571500">
              <a:buFont typeface="Arial" panose="020B0604020202020204" pitchFamily="34" charset="0"/>
              <a:buChar char="•"/>
            </a:pPr>
            <a:r>
              <a:rPr lang="en-GB" sz="1400" dirty="0"/>
              <a:t>Visual Studio Community 2015 with Microsoft Azure SDK – 2.9.6 </a:t>
            </a:r>
            <a:r>
              <a:rPr lang="en-GB" sz="1400" i="1" dirty="0"/>
              <a:t>(or later)</a:t>
            </a:r>
          </a:p>
          <a:p>
            <a:pPr marL="571500" indent="-571500">
              <a:buFont typeface="Arial" panose="020B0604020202020204" pitchFamily="34" charset="0"/>
              <a:buChar char="•"/>
            </a:pPr>
            <a:r>
              <a:rPr lang="en-US" sz="2000" dirty="0"/>
              <a:t>Download and install</a:t>
            </a:r>
            <a:r>
              <a:rPr lang="en-GB" sz="2000" dirty="0"/>
              <a:t> Data Factory Tools for Visual Studio 2015 at:</a:t>
            </a:r>
            <a:r>
              <a:rPr lang="en-US" sz="2000" dirty="0"/>
              <a:t> </a:t>
            </a:r>
            <a:r>
              <a:rPr lang="en-US" sz="2000" dirty="0">
                <a:hlinkClick r:id="rId3"/>
              </a:rPr>
              <a:t>https://marketplace.visualstudio.com/items?itemName=AzureDataFactory.MicrosoftAzureDataFactoryToolsforVisualStudio2015</a:t>
            </a:r>
            <a:endParaRPr lang="en-US" sz="2000" dirty="0"/>
          </a:p>
          <a:p>
            <a:pPr marL="571500" indent="-571500">
              <a:buFont typeface="Arial" panose="020B0604020202020204" pitchFamily="34" charset="0"/>
              <a:buChar char="•"/>
            </a:pPr>
            <a:r>
              <a:rPr lang="en-US" sz="2000" dirty="0"/>
              <a:t>Download and install</a:t>
            </a:r>
            <a:r>
              <a:rPr lang="en-GB" sz="2000" dirty="0"/>
              <a:t> Data Lake Tools for Visual Studio 2015 at:</a:t>
            </a:r>
            <a:r>
              <a:rPr lang="en-US" sz="2000" dirty="0"/>
              <a:t> </a:t>
            </a:r>
            <a:r>
              <a:rPr lang="en-US" sz="2000" dirty="0">
                <a:hlinkClick r:id="rId4"/>
              </a:rPr>
              <a:t>https://www.microsoft.com/en-us/download/details.aspx?id=49504</a:t>
            </a:r>
            <a:r>
              <a:rPr lang="en-US" sz="2000" dirty="0"/>
              <a:t> (select </a:t>
            </a:r>
            <a:r>
              <a:rPr lang="en-US" sz="1800" dirty="0">
                <a:latin typeface="Lucida Console" panose="020B0609040504020204" pitchFamily="49" charset="0"/>
              </a:rPr>
              <a:t>Microsoft.Azure.DataLakeToolsForVS2015.msi</a:t>
            </a:r>
            <a:r>
              <a:rPr lang="en-US" sz="2000" dirty="0"/>
              <a:t>)</a:t>
            </a:r>
          </a:p>
          <a:p>
            <a:pPr marL="571500" indent="-571500">
              <a:buFont typeface="Arial" panose="020B0604020202020204" pitchFamily="34" charset="0"/>
              <a:buChar char="•"/>
            </a:pPr>
            <a:r>
              <a:rPr lang="en-US" sz="2000" dirty="0"/>
              <a:t>Optional – if you wish to run most of the steps automatically using PowerShell: </a:t>
            </a:r>
            <a:endParaRPr lang="en-GB" sz="2000" dirty="0"/>
          </a:p>
          <a:p>
            <a:pPr marL="1028700" lvl="3" indent="-571500">
              <a:buFont typeface="Arial" panose="020B0604020202020204" pitchFamily="34" charset="0"/>
              <a:buChar char="•"/>
            </a:pPr>
            <a:r>
              <a:rPr lang="en-GB" sz="1400" dirty="0"/>
              <a:t>Install PowerShell Extensions for Microsoft SQL Server 2016: from </a:t>
            </a:r>
            <a:r>
              <a:rPr lang="en-GB" sz="1400" dirty="0">
                <a:hlinkClick r:id="rId5"/>
              </a:rPr>
              <a:t>https://www.microsoft.com/en-us/download/details.aspx?id=52676</a:t>
            </a:r>
            <a:r>
              <a:rPr lang="en-GB" sz="1400" dirty="0"/>
              <a:t>, download and install </a:t>
            </a:r>
            <a:r>
              <a:rPr lang="en-GB" sz="1400" dirty="0">
                <a:latin typeface="Lucida Console" panose="020B0609040504020204" pitchFamily="49" charset="0"/>
              </a:rPr>
              <a:t>ENU\x64\PowerShellTools.msi</a:t>
            </a:r>
          </a:p>
          <a:p>
            <a:pPr marL="1028700" lvl="3" indent="-571500">
              <a:buFont typeface="Arial" panose="020B0604020202020204" pitchFamily="34" charset="0"/>
              <a:buChar char="•"/>
            </a:pPr>
            <a:endParaRPr lang="en-GB" sz="1400" dirty="0"/>
          </a:p>
          <a:p>
            <a:pPr marL="571500" indent="-5715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658775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endParaRPr lang="en-GB" dirty="0"/>
          </a:p>
        </p:txBody>
      </p:sp>
      <p:sp>
        <p:nvSpPr>
          <p:cNvPr id="4" name="Content Placeholder 3"/>
          <p:cNvSpPr>
            <a:spLocks noGrp="1"/>
          </p:cNvSpPr>
          <p:nvPr>
            <p:ph type="body" sz="quarter" idx="10"/>
          </p:nvPr>
        </p:nvSpPr>
        <p:spPr>
          <a:xfrm>
            <a:off x="274639" y="1394165"/>
            <a:ext cx="11887200" cy="4902881"/>
          </a:xfrm>
        </p:spPr>
        <p:txBody>
          <a:bodyPr/>
          <a:lstStyle/>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RDP into Bot Builder Workstation</a:t>
            </a:r>
          </a:p>
          <a:p>
            <a:pPr marL="742950" lvl="3" indent="-285750">
              <a:buFont typeface="Arial" panose="020B0604020202020204" pitchFamily="34" charset="0"/>
              <a:buChar char="•"/>
            </a:pPr>
            <a:r>
              <a:rPr lang="en-US" dirty="0"/>
              <a:t>Username: </a:t>
            </a:r>
            <a:r>
              <a:rPr lang="en-US" dirty="0" err="1"/>
              <a:t>labuser</a:t>
            </a:r>
            <a:endParaRPr lang="en-US" dirty="0"/>
          </a:p>
          <a:p>
            <a:pPr marL="742950" lvl="3" indent="-285750">
              <a:buFont typeface="Arial" panose="020B0604020202020204" pitchFamily="34" charset="0"/>
              <a:buChar char="•"/>
            </a:pPr>
            <a:r>
              <a:rPr lang="en-US" dirty="0"/>
              <a:t>Password: B0tFram3w0rk!</a:t>
            </a:r>
          </a:p>
          <a:p>
            <a:pPr marL="285750" lvl="1" indent="-285750">
              <a:buFont typeface="Arial" panose="020B0604020202020204" pitchFamily="34" charset="0"/>
              <a:buChar char="•"/>
            </a:pPr>
            <a:r>
              <a:rPr lang="en-US" sz="2400" b="1" dirty="0">
                <a:gradFill>
                  <a:gsLst>
                    <a:gs pos="1250">
                      <a:schemeClr val="tx1"/>
                    </a:gs>
                    <a:gs pos="99000">
                      <a:schemeClr val="tx1"/>
                    </a:gs>
                  </a:gsLst>
                  <a:lin ang="5400000" scaled="0"/>
                </a:gradFill>
                <a:latin typeface="+mj-lt"/>
              </a:rPr>
              <a:t>Start Visual Studio 2015</a:t>
            </a:r>
            <a:r>
              <a:rPr lang="en-US" sz="2400" dirty="0">
                <a:gradFill>
                  <a:gsLst>
                    <a:gs pos="1250">
                      <a:schemeClr val="tx1"/>
                    </a:gs>
                    <a:gs pos="99000">
                      <a:schemeClr val="tx1"/>
                    </a:gs>
                  </a:gsLst>
                  <a:lin ang="5400000" scaled="0"/>
                </a:gradFill>
                <a:latin typeface="+mj-lt"/>
              </a:rPr>
              <a:t>.  Click </a:t>
            </a:r>
            <a:r>
              <a:rPr lang="en-US" sz="2400" b="1" dirty="0">
                <a:gradFill>
                  <a:gsLst>
                    <a:gs pos="1250">
                      <a:schemeClr val="tx1"/>
                    </a:gs>
                    <a:gs pos="99000">
                      <a:schemeClr val="tx1"/>
                    </a:gs>
                  </a:gsLst>
                  <a:lin ang="5400000" scaled="0"/>
                </a:gradFill>
                <a:latin typeface="+mj-lt"/>
              </a:rPr>
              <a:t>Sign in, </a:t>
            </a:r>
            <a:r>
              <a:rPr lang="en-US" sz="2400" dirty="0">
                <a:gradFill>
                  <a:gsLst>
                    <a:gs pos="1250">
                      <a:schemeClr val="tx1"/>
                    </a:gs>
                    <a:gs pos="99000">
                      <a:schemeClr val="tx1"/>
                    </a:gs>
                  </a:gsLst>
                  <a:lin ang="5400000" scaled="0"/>
                </a:gradFill>
                <a:latin typeface="+mj-lt"/>
              </a:rPr>
              <a:t>using your Azure subscription credentials.  It takes a few minutes to start VS2015 for the first time.</a:t>
            </a:r>
          </a:p>
          <a:p>
            <a:pPr marL="285750" lvl="1" indent="-285750">
              <a:buFont typeface="Arial" panose="020B0604020202020204" pitchFamily="34" charset="0"/>
              <a:buChar char="•"/>
            </a:pPr>
            <a:r>
              <a:rPr lang="en-US" sz="2400" dirty="0">
                <a:gradFill>
                  <a:gsLst>
                    <a:gs pos="1250">
                      <a:schemeClr val="tx1"/>
                    </a:gs>
                    <a:gs pos="99000">
                      <a:schemeClr val="tx1"/>
                    </a:gs>
                  </a:gsLst>
                  <a:lin ang="5400000" scaled="0"/>
                </a:gradFill>
                <a:latin typeface="+mj-lt"/>
              </a:rPr>
              <a:t>Run</a:t>
            </a:r>
            <a:r>
              <a:rPr lang="en-US" sz="2400" b="1" dirty="0">
                <a:gradFill>
                  <a:gsLst>
                    <a:gs pos="1250">
                      <a:schemeClr val="tx1"/>
                    </a:gs>
                    <a:gs pos="99000">
                      <a:schemeClr val="tx1"/>
                    </a:gs>
                  </a:gsLst>
                  <a:lin ang="5400000" scaled="0"/>
                </a:gradFill>
                <a:latin typeface="+mj-lt"/>
              </a:rPr>
              <a:t> Windows PowerShell </a:t>
            </a:r>
            <a:r>
              <a:rPr lang="en-US" sz="2400" dirty="0">
                <a:gradFill>
                  <a:gsLst>
                    <a:gs pos="1250">
                      <a:schemeClr val="tx1"/>
                    </a:gs>
                    <a:gs pos="99000">
                      <a:schemeClr val="tx1"/>
                    </a:gs>
                  </a:gsLst>
                  <a:lin ang="5400000" scaled="0"/>
                </a:gradFill>
                <a:latin typeface="+mj-lt"/>
              </a:rPr>
              <a:t>as</a:t>
            </a:r>
            <a:r>
              <a:rPr lang="en-US" sz="2400" b="1" dirty="0">
                <a:gradFill>
                  <a:gsLst>
                    <a:gs pos="1250">
                      <a:schemeClr val="tx1"/>
                    </a:gs>
                    <a:gs pos="99000">
                      <a:schemeClr val="tx1"/>
                    </a:gs>
                  </a:gsLst>
                  <a:lin ang="5400000" scaled="0"/>
                </a:gradFill>
                <a:latin typeface="+mj-lt"/>
              </a:rPr>
              <a:t> administrator.  </a:t>
            </a:r>
            <a:r>
              <a:rPr lang="en-US" sz="2400" i="1" dirty="0">
                <a:gradFill>
                  <a:gsLst>
                    <a:gs pos="1250">
                      <a:schemeClr val="tx1"/>
                    </a:gs>
                    <a:gs pos="99000">
                      <a:schemeClr val="tx1"/>
                    </a:gs>
                  </a:gsLst>
                  <a:lin ang="5400000" scaled="0"/>
                </a:gradFill>
                <a:latin typeface="+mj-lt"/>
              </a:rPr>
              <a:t>Don’t use PowerShell ISE.</a:t>
            </a:r>
            <a:endParaRPr lang="en-US" sz="2400" b="1" dirty="0">
              <a:gradFill>
                <a:gsLst>
                  <a:gs pos="1250">
                    <a:schemeClr val="tx1"/>
                  </a:gs>
                  <a:gs pos="99000">
                    <a:schemeClr val="tx1"/>
                  </a:gs>
                </a:gsLst>
                <a:lin ang="5400000" scaled="0"/>
              </a:gradFill>
              <a:latin typeface="+mj-lt"/>
            </a:endParaRPr>
          </a:p>
          <a:p>
            <a:pPr marL="742950" lvl="3" indent="-285750">
              <a:buFont typeface="Arial" panose="020B0604020202020204" pitchFamily="34" charset="0"/>
              <a:buChar char="•"/>
            </a:pPr>
            <a:r>
              <a:rPr lang="en-US" dirty="0"/>
              <a:t>CD to C:\Repos\next-best-offer-bot\Config folder</a:t>
            </a:r>
          </a:p>
          <a:p>
            <a:pPr marL="742950" lvl="3" indent="-285750">
              <a:buFont typeface="Arial" panose="020B0604020202020204" pitchFamily="34" charset="0"/>
              <a:buChar char="•"/>
            </a:pPr>
            <a:r>
              <a:rPr lang="en-US" dirty="0"/>
              <a:t>Run “notepad config.ps1”</a:t>
            </a:r>
          </a:p>
          <a:p>
            <a:pPr marL="742950" lvl="3" indent="-285750">
              <a:buFont typeface="Arial" panose="020B0604020202020204" pitchFamily="34" charset="0"/>
              <a:buChar char="•"/>
            </a:pPr>
            <a:r>
              <a:rPr lang="en-US" dirty="0"/>
              <a:t>Change the value of the variable $</a:t>
            </a:r>
            <a:r>
              <a:rPr lang="en-US" dirty="0" err="1"/>
              <a:t>studentnumber</a:t>
            </a:r>
            <a:r>
              <a:rPr lang="en-US" dirty="0"/>
              <a:t> to a two-digit number assigned to you.  </a:t>
            </a:r>
          </a:p>
          <a:p>
            <a:pPr marL="742950" lvl="3" indent="-285750">
              <a:buFont typeface="Arial" panose="020B0604020202020204" pitchFamily="34" charset="0"/>
              <a:buChar char="•"/>
            </a:pPr>
            <a:r>
              <a:rPr lang="en-US" dirty="0"/>
              <a:t>Save and close config.ps1</a:t>
            </a:r>
          </a:p>
          <a:p>
            <a:pPr marL="742950" lvl="3" indent="-285750">
              <a:buFont typeface="Arial" panose="020B0604020202020204" pitchFamily="34" charset="0"/>
              <a:buChar char="•"/>
            </a:pPr>
            <a:r>
              <a:rPr lang="en-US" dirty="0"/>
              <a:t>Run Login-</a:t>
            </a:r>
            <a:r>
              <a:rPr lang="en-US" dirty="0" err="1"/>
              <a:t>AzureRmAccount</a:t>
            </a:r>
            <a:r>
              <a:rPr lang="en-US" dirty="0"/>
              <a:t> to sign in to your Azure subscription.</a:t>
            </a:r>
          </a:p>
          <a:p>
            <a:pPr marL="742950" lvl="3" indent="-285750">
              <a:buFont typeface="Arial" panose="020B0604020202020204" pitchFamily="34" charset="0"/>
              <a:buChar char="•"/>
            </a:pPr>
            <a:r>
              <a:rPr lang="en-US" dirty="0"/>
              <a:t>If you have more than one Azure subscriptions, run Get-</a:t>
            </a:r>
            <a:r>
              <a:rPr lang="en-US" dirty="0" err="1"/>
              <a:t>AzureRmSubscription</a:t>
            </a:r>
            <a:r>
              <a:rPr lang="en-US" dirty="0"/>
              <a:t> and then run Select-</a:t>
            </a:r>
            <a:r>
              <a:rPr lang="en-US" dirty="0" err="1"/>
              <a:t>AzureRmSubscription</a:t>
            </a:r>
            <a:r>
              <a:rPr lang="en-US" dirty="0"/>
              <a:t>, providing either </a:t>
            </a:r>
            <a:r>
              <a:rPr lang="en-US" dirty="0" err="1"/>
              <a:t>SubscriptionName</a:t>
            </a:r>
            <a:r>
              <a:rPr lang="en-US" dirty="0"/>
              <a:t> or </a:t>
            </a:r>
            <a:r>
              <a:rPr lang="en-US" dirty="0" err="1"/>
              <a:t>SubscriptionId</a:t>
            </a:r>
            <a:endParaRPr lang="en-US" dirty="0"/>
          </a:p>
          <a:p>
            <a:pPr marL="742950" lvl="3" indent="-285750">
              <a:buFont typeface="Arial" panose="020B0604020202020204" pitchFamily="34" charset="0"/>
              <a:buChar char="•"/>
            </a:pPr>
            <a:r>
              <a:rPr lang="en-US" dirty="0"/>
              <a:t>Change directory to the C:\Repos\next-best-offer-bot\Scripts folder, which contains all the PowerShell scripts to automatically create resources for this lab.</a:t>
            </a:r>
          </a:p>
        </p:txBody>
      </p:sp>
    </p:spTree>
    <p:extLst>
      <p:ext uri="{BB962C8B-B14F-4D97-AF65-F5344CB8AC3E}">
        <p14:creationId xmlns:p14="http://schemas.microsoft.com/office/powerpoint/2010/main" val="457618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Verify module installation</a:t>
            </a:r>
          </a:p>
        </p:txBody>
      </p:sp>
      <p:sp>
        <p:nvSpPr>
          <p:cNvPr id="10" name="Content Placeholder 9"/>
          <p:cNvSpPr>
            <a:spLocks noGrp="1"/>
          </p:cNvSpPr>
          <p:nvPr>
            <p:ph sz="quarter" idx="11"/>
          </p:nvPr>
        </p:nvSpPr>
        <p:spPr>
          <a:xfrm>
            <a:off x="183263" y="1394165"/>
            <a:ext cx="3566121" cy="4154984"/>
          </a:xfrm>
        </p:spPr>
        <p:txBody>
          <a:bodyPr/>
          <a:lstStyle/>
          <a:p>
            <a:r>
              <a:rPr lang="en-US" dirty="0"/>
              <a:t>In Visual Studio 2015, go to menu Tools </a:t>
            </a:r>
            <a:r>
              <a:rPr lang="en-US" dirty="0">
                <a:sym typeface="Wingdings" panose="05000000000000000000" pitchFamily="2" charset="2"/>
              </a:rPr>
              <a:t> Extensions and Updates</a:t>
            </a:r>
          </a:p>
          <a:p>
            <a:r>
              <a:rPr lang="en-US" dirty="0">
                <a:sym typeface="Wingdings" panose="05000000000000000000" pitchFamily="2" charset="2"/>
              </a:rPr>
              <a:t>Under Installed  All:</a:t>
            </a:r>
          </a:p>
          <a:p>
            <a:r>
              <a:rPr lang="en-US" b="1" dirty="0">
                <a:sym typeface="Wingdings" panose="05000000000000000000" pitchFamily="2" charset="2"/>
              </a:rPr>
              <a:t>Check that Azure Data Lake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2.2.2100.0.</a:t>
            </a:r>
          </a:p>
          <a:p>
            <a:endParaRPr lang="en-US" dirty="0"/>
          </a:p>
        </p:txBody>
      </p:sp>
      <p:pic>
        <p:nvPicPr>
          <p:cNvPr id="11" name="Picture 10" descr="Extensions and Updates"/>
          <p:cNvPicPr>
            <a:picLocks noChangeAspect="1"/>
          </p:cNvPicPr>
          <p:nvPr/>
        </p:nvPicPr>
        <p:blipFill>
          <a:blip r:embed="rId3"/>
          <a:stretch>
            <a:fillRect/>
          </a:stretch>
        </p:blipFill>
        <p:spPr>
          <a:xfrm>
            <a:off x="4035477" y="845530"/>
            <a:ext cx="8170276" cy="5646473"/>
          </a:xfrm>
          <a:prstGeom prst="rect">
            <a:avLst/>
          </a:prstGeom>
        </p:spPr>
      </p:pic>
      <p:sp>
        <p:nvSpPr>
          <p:cNvPr id="7" name="Rectangle 6"/>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34661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3539430"/>
          </a:xfrm>
        </p:spPr>
        <p:txBody>
          <a:bodyPr/>
          <a:lstStyle/>
          <a:p>
            <a:r>
              <a:rPr lang="en-US" dirty="0">
                <a:sym typeface="Wingdings" panose="05000000000000000000" pitchFamily="2" charset="2"/>
              </a:rPr>
              <a:t>Under Installed  All:</a:t>
            </a:r>
          </a:p>
          <a:p>
            <a:r>
              <a:rPr lang="en-US" b="1" dirty="0">
                <a:sym typeface="Wingdings" panose="05000000000000000000" pitchFamily="2" charset="2"/>
              </a:rPr>
              <a:t>Check that Azure Data Factory Tools for Visual Studio is present in the list.</a:t>
            </a:r>
          </a:p>
          <a:p>
            <a:r>
              <a:rPr lang="en-US" dirty="0">
                <a:sym typeface="Wingdings" panose="05000000000000000000" pitchFamily="2" charset="2"/>
              </a:rPr>
              <a:t>Click Azure Data Lake Tools for Visual Studio</a:t>
            </a:r>
          </a:p>
          <a:p>
            <a:r>
              <a:rPr lang="en-US" b="1" dirty="0">
                <a:sym typeface="Wingdings" panose="05000000000000000000" pitchFamily="2" charset="2"/>
              </a:rPr>
              <a:t>Check that the version is at least 0.9.3527.2.</a:t>
            </a:r>
          </a:p>
          <a:p>
            <a:endParaRPr lang="en-US" dirty="0"/>
          </a:p>
          <a:p>
            <a:endParaRPr lang="de-CH" dirty="0"/>
          </a:p>
        </p:txBody>
      </p:sp>
      <p:pic>
        <p:nvPicPr>
          <p:cNvPr id="7" name="Picture 6" descr="Extensions and Updates"/>
          <p:cNvPicPr>
            <a:picLocks noChangeAspect="1"/>
          </p:cNvPicPr>
          <p:nvPr/>
        </p:nvPicPr>
        <p:blipFill>
          <a:blip r:embed="rId2"/>
          <a:stretch>
            <a:fillRect/>
          </a:stretch>
        </p:blipFill>
        <p:spPr>
          <a:xfrm>
            <a:off x="4206579" y="754092"/>
            <a:ext cx="7879959" cy="5445835"/>
          </a:xfrm>
          <a:prstGeom prst="rect">
            <a:avLst/>
          </a:prstGeom>
        </p:spPr>
      </p:pic>
      <p:sp>
        <p:nvSpPr>
          <p:cNvPr id="8" name="Rectangle 7"/>
          <p:cNvSpPr/>
          <p:nvPr/>
        </p:nvSpPr>
        <p:spPr bwMode="auto">
          <a:xfrm>
            <a:off x="10332992" y="1485604"/>
            <a:ext cx="822951" cy="457195"/>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3787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module installation</a:t>
            </a:r>
            <a:endParaRPr lang="de-CH" dirty="0"/>
          </a:p>
        </p:txBody>
      </p:sp>
      <p:sp>
        <p:nvSpPr>
          <p:cNvPr id="4" name="Content Placeholder 3"/>
          <p:cNvSpPr>
            <a:spLocks noGrp="1"/>
          </p:cNvSpPr>
          <p:nvPr>
            <p:ph sz="quarter" idx="11"/>
          </p:nvPr>
        </p:nvSpPr>
        <p:spPr>
          <a:xfrm>
            <a:off x="183263" y="1394165"/>
            <a:ext cx="3566121" cy="2308324"/>
          </a:xfrm>
        </p:spPr>
        <p:txBody>
          <a:bodyPr/>
          <a:lstStyle/>
          <a:p>
            <a:r>
              <a:rPr lang="en-US" dirty="0"/>
              <a:t>From the Start menu, open Windows PowerShell</a:t>
            </a:r>
          </a:p>
          <a:p>
            <a:r>
              <a:rPr lang="en-US" dirty="0"/>
              <a:t>Type </a:t>
            </a:r>
            <a:r>
              <a:rPr lang="en-US" dirty="0">
                <a:latin typeface="Lucida Console" panose="020B0609040504020204" pitchFamily="49" charset="0"/>
              </a:rPr>
              <a:t>$</a:t>
            </a:r>
            <a:r>
              <a:rPr lang="en-US" dirty="0" err="1">
                <a:latin typeface="Lucida Console" panose="020B0609040504020204" pitchFamily="49" charset="0"/>
              </a:rPr>
              <a:t>PSVersionTable</a:t>
            </a:r>
            <a:endParaRPr lang="en-US" dirty="0">
              <a:latin typeface="Lucida Console" panose="020B0609040504020204" pitchFamily="49" charset="0"/>
            </a:endParaRPr>
          </a:p>
          <a:p>
            <a:r>
              <a:rPr lang="en-US" dirty="0"/>
              <a:t>Press Enter</a:t>
            </a:r>
          </a:p>
          <a:p>
            <a:r>
              <a:rPr lang="en-US" b="1" dirty="0"/>
              <a:t>Check that </a:t>
            </a:r>
            <a:r>
              <a:rPr lang="en-US" b="1" dirty="0" err="1"/>
              <a:t>PSVersion</a:t>
            </a:r>
            <a:r>
              <a:rPr lang="en-US" b="1" dirty="0"/>
              <a:t> is at least 5.0</a:t>
            </a:r>
          </a:p>
        </p:txBody>
      </p:sp>
      <p:pic>
        <p:nvPicPr>
          <p:cNvPr id="5" name="Picture 4" descr="Windows PowerShell"/>
          <p:cNvPicPr>
            <a:picLocks noChangeAspect="1"/>
          </p:cNvPicPr>
          <p:nvPr/>
        </p:nvPicPr>
        <p:blipFill>
          <a:blip r:embed="rId2"/>
          <a:stretch>
            <a:fillRect/>
          </a:stretch>
        </p:blipFill>
        <p:spPr>
          <a:xfrm>
            <a:off x="5120969" y="1302726"/>
            <a:ext cx="6972351" cy="4114830"/>
          </a:xfrm>
          <a:prstGeom prst="rect">
            <a:avLst/>
          </a:prstGeom>
        </p:spPr>
      </p:pic>
      <p:sp>
        <p:nvSpPr>
          <p:cNvPr id="6" name="Rectangle 5"/>
          <p:cNvSpPr/>
          <p:nvPr/>
        </p:nvSpPr>
        <p:spPr bwMode="auto">
          <a:xfrm>
            <a:off x="7864139" y="2491433"/>
            <a:ext cx="1371585" cy="548634"/>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42489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Verify Power BI access</a:t>
            </a:r>
            <a:endParaRPr lang="de-CH" dirty="0"/>
          </a:p>
        </p:txBody>
      </p:sp>
      <p:pic>
        <p:nvPicPr>
          <p:cNvPr id="5" name="Picture Placeholder 4" descr="Sign in | Microsoft Power BI - Internet Explorer"/>
          <p:cNvPicPr>
            <a:picLocks noGrp="1" noChangeAspect="1"/>
          </p:cNvPicPr>
          <p:nvPr>
            <p:ph type="pic" sz="quarter" idx="10"/>
          </p:nvPr>
        </p:nvPicPr>
        <p:blipFill>
          <a:blip r:embed="rId2"/>
          <a:srcRect l="117" r="117"/>
          <a:stretch>
            <a:fillRect/>
          </a:stretch>
        </p:blipFill>
        <p:spPr/>
      </p:pic>
      <p:sp>
        <p:nvSpPr>
          <p:cNvPr id="4" name="Content Placeholder 3"/>
          <p:cNvSpPr>
            <a:spLocks noGrp="1"/>
          </p:cNvSpPr>
          <p:nvPr>
            <p:ph sz="quarter" idx="11"/>
          </p:nvPr>
        </p:nvSpPr>
        <p:spPr>
          <a:xfrm>
            <a:off x="183263" y="1394165"/>
            <a:ext cx="3566121" cy="4308872"/>
          </a:xfrm>
        </p:spPr>
        <p:txBody>
          <a:bodyPr/>
          <a:lstStyle/>
          <a:p>
            <a:r>
              <a:rPr lang="en-US" dirty="0"/>
              <a:t>Navigate to </a:t>
            </a:r>
            <a:r>
              <a:rPr lang="en-US" dirty="0">
                <a:hlinkClick r:id="rId3"/>
              </a:rPr>
              <a:t>https://app.powerbi.com/</a:t>
            </a:r>
            <a:endParaRPr lang="en-US" dirty="0"/>
          </a:p>
          <a:p>
            <a:r>
              <a:rPr lang="en-US" dirty="0"/>
              <a:t>Sign in with your corporate credentials</a:t>
            </a:r>
          </a:p>
          <a:p>
            <a:r>
              <a:rPr lang="en-US" b="1" dirty="0"/>
              <a:t>Check that your sign-in is successful</a:t>
            </a:r>
          </a:p>
          <a:p>
            <a:r>
              <a:rPr lang="en-US" i="1" dirty="0"/>
              <a:t>NB: it is fine to use a personal account (for example linked to an Azure Pass) for creating Azure resources for the lab, and a corporate account for Power BI.</a:t>
            </a:r>
          </a:p>
          <a:p>
            <a:endParaRPr lang="de-CH" dirty="0"/>
          </a:p>
        </p:txBody>
      </p:sp>
    </p:spTree>
    <p:extLst>
      <p:ext uri="{BB962C8B-B14F-4D97-AF65-F5344CB8AC3E}">
        <p14:creationId xmlns:p14="http://schemas.microsoft.com/office/powerpoint/2010/main" val="13809963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1: Collect and label utterances</a:t>
            </a:r>
            <a:endParaRPr lang="en-GB" dirty="0"/>
          </a:p>
        </p:txBody>
      </p:sp>
      <p:sp>
        <p:nvSpPr>
          <p:cNvPr id="7" name="Text Placeholder 6"/>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39010392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Log into Azure portal</a:t>
            </a:r>
            <a:endParaRPr lang="de-CH"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Navigate to </a:t>
            </a:r>
            <a:r>
              <a:rPr lang="en-US" sz="1800" dirty="0">
                <a:hlinkClick r:id="rId2"/>
              </a:rPr>
              <a:t>https://portal.azure.com</a:t>
            </a:r>
            <a:endParaRPr lang="en-US" sz="1800" dirty="0"/>
          </a:p>
          <a:p>
            <a:r>
              <a:rPr lang="en-US" sz="1800" dirty="0"/>
              <a:t>If needed, log in with your Azure credentials</a:t>
            </a:r>
            <a:endParaRPr lang="de-CH" sz="1800" dirty="0"/>
          </a:p>
        </p:txBody>
      </p:sp>
      <p:pic>
        <p:nvPicPr>
          <p:cNvPr id="6" name="Picture Placeholder 5"/>
          <p:cNvPicPr>
            <a:picLocks noGrp="1" noChangeAspect="1"/>
          </p:cNvPicPr>
          <p:nvPr>
            <p:ph type="pic" sz="quarter" idx="10"/>
          </p:nvPr>
        </p:nvPicPr>
        <p:blipFill>
          <a:blip r:embed="rId3"/>
          <a:srcRect t="39" b="39"/>
          <a:stretch>
            <a:fillRect/>
          </a:stretch>
        </p:blipFill>
        <p:spPr>
          <a:prstGeom prst="rect">
            <a:avLst/>
          </a:prstGeom>
        </p:spPr>
      </p:pic>
    </p:spTree>
    <p:extLst>
      <p:ext uri="{BB962C8B-B14F-4D97-AF65-F5344CB8AC3E}">
        <p14:creationId xmlns:p14="http://schemas.microsoft.com/office/powerpoint/2010/main" val="3012488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a resource group</a:t>
            </a:r>
            <a:br>
              <a:rPr lang="en-US" sz="2400" dirty="0"/>
            </a:br>
            <a:r>
              <a:rPr lang="en-US" sz="1800" dirty="0"/>
              <a:t>110-create-resource-group.ps1</a:t>
            </a:r>
            <a:endParaRPr lang="en-US" sz="2400" dirty="0"/>
          </a:p>
        </p:txBody>
      </p:sp>
      <p:sp>
        <p:nvSpPr>
          <p:cNvPr id="10" name="Content Placeholder 9"/>
          <p:cNvSpPr>
            <a:spLocks noGrp="1"/>
          </p:cNvSpPr>
          <p:nvPr>
            <p:ph sz="quarter" idx="11"/>
          </p:nvPr>
        </p:nvSpPr>
        <p:spPr>
          <a:xfrm>
            <a:off x="183263" y="1394165"/>
            <a:ext cx="3566121" cy="3647152"/>
          </a:xfrm>
        </p:spPr>
        <p:txBody>
          <a:bodyPr/>
          <a:lstStyle/>
          <a:p>
            <a:pPr marL="0" indent="0">
              <a:buNone/>
            </a:pPr>
            <a:r>
              <a:rPr lang="en-US" sz="1800" i="1" dirty="0"/>
              <a:t>Create a resource group as a holder for the various resources we will create in this hackathon. We will create all resources in this resource group.</a:t>
            </a:r>
          </a:p>
          <a:p>
            <a:r>
              <a:rPr lang="en-US" sz="1800" dirty="0"/>
              <a:t>Go to Resource groups </a:t>
            </a:r>
            <a:r>
              <a:rPr lang="en-US" sz="1800" dirty="0">
                <a:sym typeface="Wingdings" panose="05000000000000000000" pitchFamily="2" charset="2"/>
              </a:rPr>
              <a:t></a:t>
            </a:r>
            <a:r>
              <a:rPr lang="en-US" sz="1800" dirty="0"/>
              <a:t> Add</a:t>
            </a:r>
          </a:p>
          <a:p>
            <a:r>
              <a:rPr lang="en-US" sz="1800" dirty="0"/>
              <a:t>Enter name (</a:t>
            </a:r>
            <a:r>
              <a:rPr lang="en-US" sz="1800" b="1" dirty="0" err="1"/>
              <a:t>cisbot</a:t>
            </a:r>
            <a:r>
              <a:rPr lang="en-US" sz="1800" b="1" dirty="0"/>
              <a:t>[</a:t>
            </a:r>
            <a:r>
              <a:rPr lang="en-US" sz="1800" b="1" dirty="0" err="1"/>
              <a:t>nn</a:t>
            </a:r>
            <a:r>
              <a:rPr lang="en-US" sz="1800" b="1" dirty="0"/>
              <a:t>] </a:t>
            </a:r>
            <a:r>
              <a:rPr lang="en-US" sz="1800" dirty="0"/>
              <a:t>where [</a:t>
            </a:r>
            <a:r>
              <a:rPr lang="en-US" sz="1800" dirty="0" err="1"/>
              <a:t>nn</a:t>
            </a:r>
            <a:r>
              <a:rPr lang="en-US" sz="1800" dirty="0"/>
              <a:t>] is your student number)</a:t>
            </a:r>
          </a:p>
          <a:p>
            <a:r>
              <a:rPr lang="en-US" sz="1800" dirty="0"/>
              <a:t>Select</a:t>
            </a:r>
            <a:r>
              <a:rPr lang="en-US" sz="1800" b="1" dirty="0"/>
              <a:t> Central US</a:t>
            </a:r>
            <a:r>
              <a:rPr lang="en-US" sz="1800" dirty="0"/>
              <a:t> for location</a:t>
            </a:r>
          </a:p>
          <a:p>
            <a:r>
              <a:rPr lang="en-US" sz="1800" dirty="0"/>
              <a:t>Click </a:t>
            </a:r>
            <a:r>
              <a:rPr lang="en-US" sz="1800" b="1" dirty="0"/>
              <a:t>Create</a:t>
            </a:r>
            <a:endParaRPr lang="en-US" sz="1800" dirty="0"/>
          </a:p>
        </p:txBody>
      </p:sp>
      <p:pic>
        <p:nvPicPr>
          <p:cNvPr id="4" name="Picture Placeholder 3"/>
          <p:cNvPicPr>
            <a:picLocks noGrp="1" noChangeAspect="1"/>
          </p:cNvPicPr>
          <p:nvPr>
            <p:ph type="pic" sz="quarter" idx="10"/>
          </p:nvPr>
        </p:nvPicPr>
        <p:blipFill>
          <a:blip r:embed="rId3"/>
          <a:srcRect l="94" r="94"/>
          <a:stretch>
            <a:fillRect/>
          </a:stretch>
        </p:blipFill>
        <p:spPr>
          <a:prstGeom prst="rect">
            <a:avLst/>
          </a:prstGeom>
        </p:spPr>
      </p:pic>
    </p:spTree>
    <p:extLst>
      <p:ext uri="{BB962C8B-B14F-4D97-AF65-F5344CB8AC3E}">
        <p14:creationId xmlns:p14="http://schemas.microsoft.com/office/powerpoint/2010/main" val="3800820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a storage account (1/4)</a:t>
            </a:r>
            <a:br>
              <a:rPr lang="en-US" sz="2400" dirty="0"/>
            </a:br>
            <a:r>
              <a:rPr lang="en-US" sz="1800" dirty="0"/>
              <a:t>120-create-storage.ps1</a:t>
            </a:r>
            <a:endParaRPr lang="en-GB" sz="1800" dirty="0"/>
          </a:p>
        </p:txBody>
      </p:sp>
      <p:sp>
        <p:nvSpPr>
          <p:cNvPr id="4" name="Content Placeholder 3"/>
          <p:cNvSpPr>
            <a:spLocks noGrp="1"/>
          </p:cNvSpPr>
          <p:nvPr>
            <p:ph sz="quarter" idx="11"/>
          </p:nvPr>
        </p:nvSpPr>
        <p:spPr>
          <a:xfrm>
            <a:off x="183263" y="1394165"/>
            <a:ext cx="3566121" cy="3757952"/>
          </a:xfrm>
        </p:spPr>
        <p:txBody>
          <a:bodyPr/>
          <a:lstStyle/>
          <a:p>
            <a:pPr marL="0" indent="0">
              <a:buNone/>
            </a:pPr>
            <a:r>
              <a:rPr lang="en-US" sz="1800" i="1" dirty="0"/>
              <a:t>Create a storage account to store various datasets and scripts as blobs.</a:t>
            </a:r>
          </a:p>
          <a:p>
            <a:r>
              <a:rPr lang="en-US" sz="1800" dirty="0"/>
              <a:t>Go to New </a:t>
            </a:r>
            <a:r>
              <a:rPr lang="en-US" sz="1800" dirty="0">
                <a:sym typeface="Wingdings" panose="05000000000000000000" pitchFamily="2" charset="2"/>
              </a:rPr>
              <a:t></a:t>
            </a:r>
            <a:r>
              <a:rPr lang="en-US" sz="1800" dirty="0"/>
              <a:t> Storage </a:t>
            </a:r>
            <a:r>
              <a:rPr lang="en-US" sz="1800" dirty="0">
                <a:sym typeface="Wingdings" panose="05000000000000000000" pitchFamily="2" charset="2"/>
              </a:rPr>
              <a:t></a:t>
            </a:r>
            <a:r>
              <a:rPr lang="en-US" sz="1800" dirty="0"/>
              <a:t> Storage account</a:t>
            </a:r>
          </a:p>
          <a:p>
            <a:r>
              <a:rPr lang="en-US" sz="1800" dirty="0"/>
              <a:t>Enter a unique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Leave other parameters to their default value</a:t>
            </a:r>
          </a:p>
          <a:p>
            <a:r>
              <a:rPr lang="en-US" sz="1800" dirty="0"/>
              <a:t>Select the existing resource group </a:t>
            </a:r>
            <a:r>
              <a:rPr lang="en-US" sz="1800" b="1" dirty="0" err="1"/>
              <a:t>cisbot</a:t>
            </a:r>
            <a:r>
              <a:rPr lang="en-US" sz="1800" b="1" dirty="0"/>
              <a:t>[</a:t>
            </a:r>
            <a:r>
              <a:rPr lang="en-US" sz="1800" b="1" dirty="0" err="1"/>
              <a:t>nn</a:t>
            </a:r>
            <a:r>
              <a:rPr lang="en-US" sz="1800" b="1" dirty="0"/>
              <a:t>]</a:t>
            </a:r>
          </a:p>
          <a:p>
            <a:r>
              <a:rPr lang="en-US" sz="1800" dirty="0"/>
              <a:t>Use </a:t>
            </a:r>
            <a:r>
              <a:rPr lang="en-US" sz="1800" b="1" dirty="0"/>
              <a:t>Central US</a:t>
            </a:r>
            <a:r>
              <a:rPr lang="en-US" sz="1800" dirty="0"/>
              <a:t> for location</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t="39" b="39"/>
          <a:stretch>
            <a:fillRect/>
          </a:stretch>
        </p:blipFill>
        <p:spPr>
          <a:prstGeom prst="rect">
            <a:avLst/>
          </a:prstGeom>
        </p:spPr>
      </p:pic>
    </p:spTree>
    <p:extLst>
      <p:ext uri="{BB962C8B-B14F-4D97-AF65-F5344CB8AC3E}">
        <p14:creationId xmlns:p14="http://schemas.microsoft.com/office/powerpoint/2010/main" val="25888099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3263" y="296897"/>
            <a:ext cx="3840438" cy="794064"/>
          </a:xfrm>
        </p:spPr>
        <p:txBody>
          <a:bodyPr/>
          <a:lstStyle/>
          <a:p>
            <a:r>
              <a:rPr lang="en-US" sz="2400" dirty="0"/>
              <a:t>Create a storage account (2/4)</a:t>
            </a:r>
            <a:br>
              <a:rPr lang="en-US" sz="2400" dirty="0"/>
            </a:br>
            <a:r>
              <a:rPr lang="en-US" sz="1800" dirty="0"/>
              <a:t>120-create-storage.ps1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Wait for storage account creation to complete.  Navigate to your newly created Storage account</a:t>
            </a:r>
          </a:p>
          <a:p>
            <a:r>
              <a:rPr lang="en-US" sz="1800" dirty="0"/>
              <a:t>Click Blobs</a:t>
            </a:r>
            <a:endParaRPr lang="en-GB" sz="1800" dirty="0"/>
          </a:p>
        </p:txBody>
      </p:sp>
      <p:pic>
        <p:nvPicPr>
          <p:cNvPr id="3" name="Picture Placeholder 2"/>
          <p:cNvPicPr>
            <a:picLocks noGrp="1" noChangeAspect="1"/>
          </p:cNvPicPr>
          <p:nvPr>
            <p:ph type="pic" sz="quarter" idx="10"/>
          </p:nvPr>
        </p:nvPicPr>
        <p:blipFill>
          <a:blip r:embed="rId2"/>
          <a:srcRect l="74" r="74"/>
          <a:stretch>
            <a:fillRect/>
          </a:stretch>
        </p:blipFill>
        <p:spPr>
          <a:prstGeom prst="rect">
            <a:avLst/>
          </a:prstGeom>
        </p:spPr>
      </p:pic>
    </p:spTree>
    <p:extLst>
      <p:ext uri="{BB962C8B-B14F-4D97-AF65-F5344CB8AC3E}">
        <p14:creationId xmlns:p14="http://schemas.microsoft.com/office/powerpoint/2010/main" val="292111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endParaRPr lang="en-GB" dirty="0"/>
          </a:p>
        </p:txBody>
      </p:sp>
      <p:sp>
        <p:nvSpPr>
          <p:cNvPr id="3" name="Text Placeholder 2"/>
          <p:cNvSpPr>
            <a:spLocks noGrp="1"/>
          </p:cNvSpPr>
          <p:nvPr>
            <p:ph type="body" sz="quarter" idx="10"/>
          </p:nvPr>
        </p:nvSpPr>
        <p:spPr>
          <a:xfrm>
            <a:off x="274638" y="1212850"/>
            <a:ext cx="11887200" cy="1969770"/>
          </a:xfrm>
        </p:spPr>
        <p:txBody>
          <a:bodyPr/>
          <a:lstStyle/>
          <a:p>
            <a:pPr marL="571500" indent="-571500">
              <a:buFont typeface="Arial" panose="020B0604020202020204" pitchFamily="34" charset="0"/>
              <a:buChar char="•"/>
            </a:pPr>
            <a:r>
              <a:rPr lang="en-GB" sz="2000" dirty="0"/>
              <a:t>Make sure you use a </a:t>
            </a:r>
            <a:r>
              <a:rPr lang="en-GB" sz="2000" b="1" u="sng" dirty="0"/>
              <a:t>Windows</a:t>
            </a:r>
            <a:r>
              <a:rPr lang="en-GB" sz="2000" dirty="0"/>
              <a:t> machine. One step requires the use of a Visual Studio module that only works on Windows.</a:t>
            </a:r>
          </a:p>
          <a:p>
            <a:pPr marL="571500" indent="-571500">
              <a:buFont typeface="Arial" panose="020B0604020202020204" pitchFamily="34" charset="0"/>
              <a:buChar char="•"/>
            </a:pPr>
            <a:r>
              <a:rPr lang="en-GB" sz="2000" b="1" u="sng" dirty="0"/>
              <a:t>Do not use the Edge </a:t>
            </a:r>
            <a:r>
              <a:rPr lang="en-GB" sz="2000" dirty="0"/>
              <a:t>browser as there are compatibility issues with some Azure UIs. Internet Explorer 11, Chrome or Firefox will work.</a:t>
            </a:r>
          </a:p>
          <a:p>
            <a:pPr marL="571500" indent="-571500">
              <a:buFont typeface="Arial" panose="020B0604020202020204" pitchFamily="34" charset="0"/>
              <a:buChar char="•"/>
            </a:pPr>
            <a:r>
              <a:rPr lang="en-GB" sz="2000" b="1" u="sng" dirty="0"/>
              <a:t>Do not share an Azure Subscription</a:t>
            </a:r>
            <a:r>
              <a:rPr lang="en-GB" sz="2000" dirty="0"/>
              <a:t> with other lab participants. We will create some resources that cannot be shared</a:t>
            </a:r>
          </a:p>
        </p:txBody>
      </p:sp>
    </p:spTree>
    <p:extLst>
      <p:ext uri="{BB962C8B-B14F-4D97-AF65-F5344CB8AC3E}">
        <p14:creationId xmlns:p14="http://schemas.microsoft.com/office/powerpoint/2010/main" val="1714970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969770"/>
          </a:xfrm>
        </p:spPr>
        <p:txBody>
          <a:bodyPr/>
          <a:lstStyle/>
          <a:p>
            <a:r>
              <a:rPr lang="en-US" sz="1800" dirty="0"/>
              <a:t>Click </a:t>
            </a:r>
            <a:r>
              <a:rPr lang="en-US" sz="1800" b="1" dirty="0"/>
              <a:t>+ Container</a:t>
            </a:r>
          </a:p>
          <a:p>
            <a:r>
              <a:rPr lang="en-US" sz="1800" dirty="0"/>
              <a:t>Enter name</a:t>
            </a:r>
            <a:br>
              <a:rPr lang="en-US" sz="1800" dirty="0"/>
            </a:br>
            <a:r>
              <a:rPr lang="en-US" sz="1800" dirty="0"/>
              <a:t>(</a:t>
            </a:r>
            <a:r>
              <a:rPr lang="en-US" sz="1800" b="1" dirty="0" err="1"/>
              <a:t>adf</a:t>
            </a:r>
            <a:r>
              <a:rPr lang="en-US" sz="1800" b="1" dirty="0"/>
              <a:t>-resources</a:t>
            </a:r>
            <a:r>
              <a:rPr lang="en-US" sz="1800" dirty="0"/>
              <a:t>)</a:t>
            </a:r>
          </a:p>
          <a:p>
            <a:r>
              <a:rPr lang="en-US" sz="1800" dirty="0"/>
              <a:t>Leave Access type to </a:t>
            </a:r>
            <a:r>
              <a:rPr lang="en-US" sz="1800" b="1" dirty="0"/>
              <a:t>Private</a:t>
            </a:r>
          </a:p>
          <a:p>
            <a:r>
              <a:rPr lang="en-US" sz="1800" dirty="0"/>
              <a:t>Click </a:t>
            </a:r>
            <a:r>
              <a:rPr lang="en-US" sz="1800" b="1" dirty="0"/>
              <a:t>OK</a:t>
            </a:r>
          </a:p>
          <a:p>
            <a:endParaRPr lang="de-CH" dirty="0"/>
          </a:p>
        </p:txBody>
      </p:sp>
      <p:sp>
        <p:nvSpPr>
          <p:cNvPr id="9" name="Rectangle 8"/>
          <p:cNvSpPr/>
          <p:nvPr/>
        </p:nvSpPr>
        <p:spPr bwMode="auto">
          <a:xfrm>
            <a:off x="7120242" y="2199329"/>
            <a:ext cx="83126" cy="16625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CH" sz="2000" dirty="0">
              <a:gradFill>
                <a:gsLst>
                  <a:gs pos="0">
                    <a:srgbClr val="FFFFFF"/>
                  </a:gs>
                  <a:gs pos="100000">
                    <a:srgbClr val="FFFFFF"/>
                  </a:gs>
                </a:gsLst>
                <a:lin ang="5400000" scaled="0"/>
              </a:gradFill>
            </a:endParaRPr>
          </a:p>
        </p:txBody>
      </p:sp>
      <p:sp>
        <p:nvSpPr>
          <p:cNvPr id="7" name="Title 7"/>
          <p:cNvSpPr>
            <a:spLocks noGrp="1"/>
          </p:cNvSpPr>
          <p:nvPr>
            <p:ph type="title"/>
          </p:nvPr>
        </p:nvSpPr>
        <p:spPr>
          <a:xfrm>
            <a:off x="183263" y="296897"/>
            <a:ext cx="3840438" cy="794064"/>
          </a:xfrm>
        </p:spPr>
        <p:txBody>
          <a:bodyPr/>
          <a:lstStyle/>
          <a:p>
            <a:r>
              <a:rPr lang="en-US" sz="2400" dirty="0"/>
              <a:t>Create a storage account (3/4)</a:t>
            </a:r>
            <a:br>
              <a:rPr lang="en-US" sz="2400" dirty="0"/>
            </a:br>
            <a:r>
              <a:rPr lang="en-US" sz="1800" dirty="0"/>
              <a:t>120-create-storage.ps1</a:t>
            </a:r>
            <a:endParaRPr lang="en-GB" sz="24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939026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566121" cy="1271117"/>
          </a:xfrm>
        </p:spPr>
        <p:txBody>
          <a:bodyPr/>
          <a:lstStyle/>
          <a:p>
            <a:r>
              <a:rPr lang="en-US" sz="1800" dirty="0"/>
              <a:t>Create a second container with the name</a:t>
            </a:r>
            <a:br>
              <a:rPr lang="en-US" sz="1800" dirty="0"/>
            </a:br>
            <a:r>
              <a:rPr lang="en-US" sz="1800" b="1" dirty="0"/>
              <a:t>interaction-data</a:t>
            </a:r>
          </a:p>
          <a:p>
            <a:endParaRPr lang="en-GB" dirty="0"/>
          </a:p>
        </p:txBody>
      </p:sp>
      <p:sp>
        <p:nvSpPr>
          <p:cNvPr id="6" name="Title 7"/>
          <p:cNvSpPr>
            <a:spLocks noGrp="1"/>
          </p:cNvSpPr>
          <p:nvPr>
            <p:ph type="title"/>
          </p:nvPr>
        </p:nvSpPr>
        <p:spPr>
          <a:xfrm>
            <a:off x="183263" y="296897"/>
            <a:ext cx="3840438" cy="794064"/>
          </a:xfrm>
        </p:spPr>
        <p:txBody>
          <a:bodyPr/>
          <a:lstStyle/>
          <a:p>
            <a:r>
              <a:rPr lang="en-US" sz="2400" dirty="0"/>
              <a:t>Create a storage account (4/4)</a:t>
            </a:r>
            <a:br>
              <a:rPr lang="en-US" sz="2400" dirty="0"/>
            </a:br>
            <a:r>
              <a:rPr lang="en-US" sz="1800" dirty="0"/>
              <a:t>120-create-storage.ps1</a:t>
            </a:r>
            <a:endParaRPr lang="en-GB" sz="2400" dirty="0"/>
          </a:p>
        </p:txBody>
      </p:sp>
      <p:pic>
        <p:nvPicPr>
          <p:cNvPr id="10" name="Picture Placeholder 9"/>
          <p:cNvPicPr>
            <a:picLocks noGrp="1" noChangeAspect="1"/>
          </p:cNvPicPr>
          <p:nvPr>
            <p:ph type="pic" sz="quarter" idx="10"/>
          </p:nvPr>
        </p:nvPicPr>
        <p:blipFill>
          <a:blip r:embed="rId2"/>
          <a:srcRect t="1179" b="1179"/>
          <a:stretch>
            <a:fillRect/>
          </a:stretch>
        </p:blipFill>
        <p:spPr>
          <a:prstGeom prst="rect">
            <a:avLst/>
          </a:prstGeom>
        </p:spPr>
      </p:pic>
    </p:spTree>
    <p:extLst>
      <p:ext uri="{BB962C8B-B14F-4D97-AF65-F5344CB8AC3E}">
        <p14:creationId xmlns:p14="http://schemas.microsoft.com/office/powerpoint/2010/main" val="3800533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794064"/>
          </a:xfrm>
        </p:spPr>
        <p:txBody>
          <a:bodyPr/>
          <a:lstStyle/>
          <a:p>
            <a:r>
              <a:rPr lang="en-US" sz="2400" dirty="0"/>
              <a:t>Create a Data Lake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3" y="1394165"/>
            <a:ext cx="3474681" cy="4324261"/>
          </a:xfrm>
        </p:spPr>
        <p:txBody>
          <a:bodyPr/>
          <a:lstStyle/>
          <a:p>
            <a:pPr marL="0" indent="0">
              <a:buNone/>
            </a:pPr>
            <a:r>
              <a:rPr lang="en-US" sz="1800" i="1" dirty="0"/>
              <a:t>Create a Data Lake Analytics account to run U-SQL jobs. This will also create a Data Lake Store.</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a:t>
            </a:r>
            <a:r>
              <a:rPr lang="en-US" sz="1800" dirty="0"/>
              <a:t> </a:t>
            </a:r>
            <a:r>
              <a:rPr lang="en-US" sz="1800" dirty="0">
                <a:sym typeface="Wingdings" panose="05000000000000000000" pitchFamily="2" charset="2"/>
              </a:rPr>
              <a:t></a:t>
            </a:r>
            <a:r>
              <a:rPr lang="en-US" sz="1800" dirty="0"/>
              <a:t> </a:t>
            </a:r>
            <a:r>
              <a:rPr lang="en-US" sz="1800" b="1" dirty="0"/>
              <a:t>Data Lake Analytics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adla</a:t>
            </a:r>
            <a:r>
              <a:rPr lang="en-US" sz="1800" dirty="0"/>
              <a:t>)</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Choose </a:t>
            </a:r>
            <a:r>
              <a:rPr lang="en-US" sz="1800" b="1" dirty="0"/>
              <a:t>Central US</a:t>
            </a:r>
            <a:r>
              <a:rPr lang="en-US" sz="1800" dirty="0"/>
              <a:t> for location</a:t>
            </a:r>
          </a:p>
          <a:p>
            <a:endParaRPr lang="en-GB" dirty="0"/>
          </a:p>
          <a:p>
            <a:endParaRPr lang="en-GB" dirty="0"/>
          </a:p>
        </p:txBody>
      </p:sp>
      <p:pic>
        <p:nvPicPr>
          <p:cNvPr id="5" name="Picture Placeholder 4"/>
          <p:cNvPicPr>
            <a:picLocks noGrp="1" noChangeAspect="1"/>
          </p:cNvPicPr>
          <p:nvPr>
            <p:ph type="pic" sz="quarter" idx="10"/>
          </p:nvPr>
        </p:nvPicPr>
        <p:blipFill>
          <a:blip r:embed="rId2"/>
          <a:srcRect t="338" b="338"/>
          <a:stretch>
            <a:fillRect/>
          </a:stretch>
        </p:blipFill>
        <p:spPr>
          <a:prstGeom prst="rect">
            <a:avLst/>
          </a:prstGeom>
        </p:spPr>
      </p:pic>
    </p:spTree>
    <p:extLst>
      <p:ext uri="{BB962C8B-B14F-4D97-AF65-F5344CB8AC3E}">
        <p14:creationId xmlns:p14="http://schemas.microsoft.com/office/powerpoint/2010/main" val="17737643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394165"/>
            <a:ext cx="3474681" cy="2400657"/>
          </a:xfrm>
        </p:spPr>
        <p:txBody>
          <a:bodyPr/>
          <a:lstStyle/>
          <a:p>
            <a:r>
              <a:rPr lang="en-US" sz="1800" dirty="0"/>
              <a:t>Click on </a:t>
            </a:r>
            <a:r>
              <a:rPr lang="en-US" sz="1800" b="1" dirty="0"/>
              <a:t>Data Lake Store </a:t>
            </a:r>
            <a:r>
              <a:rPr lang="en-US" sz="1800" dirty="0"/>
              <a:t>section</a:t>
            </a:r>
          </a:p>
          <a:p>
            <a:r>
              <a:rPr lang="en-US" sz="1800" dirty="0"/>
              <a:t>Click on </a:t>
            </a:r>
            <a:r>
              <a:rPr lang="en-US" sz="1800" b="1" dirty="0"/>
              <a:t>Create New Data Lake Store</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adls</a:t>
            </a:r>
            <a:r>
              <a:rPr lang="en-US" sz="1800" dirty="0"/>
              <a:t>)</a:t>
            </a:r>
          </a:p>
          <a:p>
            <a:r>
              <a:rPr lang="en-US" sz="1800" dirty="0"/>
              <a:t>Click </a:t>
            </a:r>
            <a:r>
              <a:rPr lang="en-US" sz="1800" b="1" dirty="0"/>
              <a:t>OK</a:t>
            </a:r>
          </a:p>
          <a:p>
            <a:r>
              <a:rPr lang="en-US" sz="1800" dirty="0"/>
              <a:t>Click </a:t>
            </a:r>
            <a:r>
              <a:rPr lang="en-US" sz="1800" b="1" dirty="0"/>
              <a:t>Create</a:t>
            </a:r>
            <a:endParaRPr lang="en-GB" sz="1800" b="1" dirty="0"/>
          </a:p>
        </p:txBody>
      </p:sp>
      <p:sp>
        <p:nvSpPr>
          <p:cNvPr id="6" name="Title 1"/>
          <p:cNvSpPr>
            <a:spLocks noGrp="1"/>
          </p:cNvSpPr>
          <p:nvPr>
            <p:ph type="title"/>
          </p:nvPr>
        </p:nvSpPr>
        <p:spPr>
          <a:xfrm>
            <a:off x="183263" y="296897"/>
            <a:ext cx="3474681" cy="794064"/>
          </a:xfrm>
        </p:spPr>
        <p:txBody>
          <a:bodyPr/>
          <a:lstStyle/>
          <a:p>
            <a:r>
              <a:rPr lang="en-US" sz="2400" dirty="0"/>
              <a:t>Create a Data Lake (2/2)</a:t>
            </a:r>
            <a:br>
              <a:rPr lang="en-US" sz="2400" dirty="0"/>
            </a:br>
            <a:r>
              <a:rPr lang="en-US" sz="1800" dirty="0"/>
              <a:t>130-create-data-lake.ps1</a:t>
            </a:r>
            <a:endParaRPr lang="en-GB" sz="2400" dirty="0"/>
          </a:p>
        </p:txBody>
      </p:sp>
      <p:pic>
        <p:nvPicPr>
          <p:cNvPr id="3" name="Picture Placeholder 2"/>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22051940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83263" y="1736678"/>
            <a:ext cx="3474681" cy="5447645"/>
          </a:xfrm>
        </p:spPr>
        <p:txBody>
          <a:bodyPr/>
          <a:lstStyle/>
          <a:p>
            <a:pPr marL="0" indent="0">
              <a:buNone/>
            </a:pPr>
            <a:r>
              <a:rPr lang="en-US" sz="1800" i="1" dirty="0"/>
              <a:t>Data Lake Analytics comes with an XML parser, but parsing JSON requires a custom extension. We’ll add it to our account.</a:t>
            </a:r>
            <a:endParaRPr lang="en-US" sz="1800" dirty="0"/>
          </a:p>
          <a:p>
            <a:r>
              <a:rPr lang="en-US" sz="1800" dirty="0"/>
              <a:t>In Visual Studio 2015, go to View </a:t>
            </a:r>
            <a:r>
              <a:rPr lang="en-US" sz="1800" dirty="0">
                <a:sym typeface="Wingdings" panose="05000000000000000000" pitchFamily="2" charset="2"/>
              </a:rPr>
              <a:t></a:t>
            </a:r>
            <a:r>
              <a:rPr lang="en-US" sz="1800" dirty="0"/>
              <a:t> Cloud Explorer</a:t>
            </a:r>
          </a:p>
          <a:p>
            <a:r>
              <a:rPr lang="en-US" sz="1800" dirty="0"/>
              <a:t>Enter the credentials for your Azure account if needed</a:t>
            </a:r>
          </a:p>
          <a:p>
            <a:r>
              <a:rPr lang="en-US" sz="1800" dirty="0"/>
              <a:t>Under your Data Lake Analytics account </a:t>
            </a:r>
            <a:r>
              <a:rPr lang="en-US" sz="1800" dirty="0">
                <a:sym typeface="Wingdings" panose="05000000000000000000" pitchFamily="2" charset="2"/>
              </a:rPr>
              <a:t> </a:t>
            </a:r>
            <a:r>
              <a:rPr lang="en-US" sz="1800" dirty="0"/>
              <a:t>Databases </a:t>
            </a:r>
            <a:r>
              <a:rPr lang="en-US" sz="1800" dirty="0">
                <a:sym typeface="Wingdings" panose="05000000000000000000" pitchFamily="2" charset="2"/>
              </a:rPr>
              <a:t></a:t>
            </a:r>
            <a:r>
              <a:rPr lang="en-US" sz="1800" dirty="0"/>
              <a:t> master, Right-click Assemblies, then click Register Assembly</a:t>
            </a:r>
          </a:p>
          <a:p>
            <a:r>
              <a:rPr lang="en-US" sz="1800" i="1" dirty="0"/>
              <a:t>Note: If you get an error message about Data Lake Tools.  Restarting VS2015 should fix it.</a:t>
            </a:r>
          </a:p>
          <a:p>
            <a:endParaRPr lang="en-GB" sz="1800" b="1" dirty="0"/>
          </a:p>
        </p:txBody>
      </p:sp>
      <p:sp>
        <p:nvSpPr>
          <p:cNvPr id="6" name="Title 1"/>
          <p:cNvSpPr>
            <a:spLocks noGrp="1"/>
          </p:cNvSpPr>
          <p:nvPr>
            <p:ph type="title"/>
          </p:nvPr>
        </p:nvSpPr>
        <p:spPr>
          <a:xfrm>
            <a:off x="183263" y="296897"/>
            <a:ext cx="3474681" cy="1098762"/>
          </a:xfrm>
        </p:spPr>
        <p:txBody>
          <a:bodyPr/>
          <a:lstStyle/>
          <a:p>
            <a:r>
              <a:rPr lang="en-US" sz="2400" dirty="0"/>
              <a:t>Add JSON library to Data Lake (1/3)</a:t>
            </a:r>
            <a:br>
              <a:rPr lang="en-US" sz="2400" dirty="0"/>
            </a:br>
            <a:r>
              <a:rPr lang="en-US" sz="1800" dirty="0"/>
              <a:t>130-create-data-lake.ps1</a:t>
            </a:r>
            <a:endParaRPr lang="en-GB" sz="2400" dirty="0"/>
          </a:p>
        </p:txBody>
      </p:sp>
      <p:pic>
        <p:nvPicPr>
          <p:cNvPr id="5" name="Picture Placeholder 4"/>
          <p:cNvPicPr>
            <a:picLocks noGrp="1" noChangeAspect="1"/>
          </p:cNvPicPr>
          <p:nvPr>
            <p:ph type="pic" sz="quarter" idx="10"/>
          </p:nvPr>
        </p:nvPicPr>
        <p:blipFill>
          <a:blip r:embed="rId2"/>
          <a:srcRect l="2374" r="2374"/>
          <a:stretch>
            <a:fillRect/>
          </a:stretch>
        </p:blipFill>
        <p:spPr>
          <a:prstGeom prst="rect">
            <a:avLst/>
          </a:prstGeom>
        </p:spPr>
      </p:pic>
    </p:spTree>
    <p:extLst>
      <p:ext uri="{BB962C8B-B14F-4D97-AF65-F5344CB8AC3E}">
        <p14:creationId xmlns:p14="http://schemas.microsoft.com/office/powerpoint/2010/main" val="3401575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(2/3)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3773" r="3773"/>
          <a:stretch>
            <a:fillRect/>
          </a:stretch>
        </p:blipFill>
        <p:spPr>
          <a:prstGeom prst="rect">
            <a:avLst/>
          </a:prstGeom>
        </p:spPr>
      </p:pic>
      <p:sp>
        <p:nvSpPr>
          <p:cNvPr id="4" name="Content Placeholder 3"/>
          <p:cNvSpPr>
            <a:spLocks noGrp="1"/>
          </p:cNvSpPr>
          <p:nvPr>
            <p:ph sz="quarter" idx="11"/>
          </p:nvPr>
        </p:nvSpPr>
        <p:spPr>
          <a:xfrm>
            <a:off x="174567" y="1649633"/>
            <a:ext cx="3566121" cy="2582245"/>
          </a:xfrm>
        </p:spPr>
        <p:txBody>
          <a:bodyPr/>
          <a:lstStyle/>
          <a:p>
            <a:r>
              <a:rPr lang="en-US" sz="1800" dirty="0"/>
              <a:t>Click on the “Choose assembly path” ellipsis</a:t>
            </a:r>
          </a:p>
          <a:p>
            <a:r>
              <a:rPr lang="en-US" sz="1800" dirty="0"/>
              <a:t>To the right of Local Path, select:</a:t>
            </a:r>
          </a:p>
          <a:p>
            <a:pPr marL="457200" lvl="2" indent="0">
              <a:buNone/>
            </a:pPr>
            <a:r>
              <a:rPr lang="en-US" sz="1200" dirty="0"/>
              <a:t>C:\Repos\next-best-offer-bot\Resources\DataLake\Microsoft.Analytics.Samples.Formats </a:t>
            </a:r>
            <a:r>
              <a:rPr lang="en-GB" sz="1200" dirty="0"/>
              <a:t>\Microsoft.Analytics.Samples.Formats.dll </a:t>
            </a:r>
          </a:p>
          <a:p>
            <a:r>
              <a:rPr lang="en-US" sz="1800" dirty="0"/>
              <a:t>Click </a:t>
            </a:r>
            <a:r>
              <a:rPr lang="en-US" sz="1800" b="1" dirty="0"/>
              <a:t>OK</a:t>
            </a:r>
            <a:endParaRPr lang="en-GB" sz="1800" b="1" dirty="0"/>
          </a:p>
          <a:p>
            <a:endParaRPr lang="en-US" dirty="0"/>
          </a:p>
        </p:txBody>
      </p:sp>
    </p:spTree>
    <p:extLst>
      <p:ext uri="{BB962C8B-B14F-4D97-AF65-F5344CB8AC3E}">
        <p14:creationId xmlns:p14="http://schemas.microsoft.com/office/powerpoint/2010/main" val="2987881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1237262"/>
          </a:xfrm>
        </p:spPr>
        <p:txBody>
          <a:bodyPr/>
          <a:lstStyle/>
          <a:p>
            <a:r>
              <a:rPr lang="en-US" dirty="0"/>
              <a:t>Add JSON library to Data Lake (3/3)</a:t>
            </a:r>
            <a:br>
              <a:rPr lang="en-US" dirty="0"/>
            </a:br>
            <a:r>
              <a:rPr lang="en-US" sz="2000" dirty="0"/>
              <a:t>130-create-data-lake.ps1</a:t>
            </a:r>
            <a:endParaRPr lang="en-US" dirty="0"/>
          </a:p>
        </p:txBody>
      </p:sp>
      <p:pic>
        <p:nvPicPr>
          <p:cNvPr id="5" name="Picture Placeholder 4"/>
          <p:cNvPicPr>
            <a:picLocks noGrp="1" noChangeAspect="1"/>
          </p:cNvPicPr>
          <p:nvPr>
            <p:ph type="pic" sz="quarter" idx="10"/>
          </p:nvPr>
        </p:nvPicPr>
        <p:blipFill>
          <a:blip r:embed="rId2"/>
          <a:srcRect l="5036" r="5036"/>
          <a:stretch>
            <a:fillRect/>
          </a:stretch>
        </p:blipFill>
        <p:spPr>
          <a:prstGeom prst="rect">
            <a:avLst/>
          </a:prstGeom>
        </p:spPr>
      </p:pic>
      <p:sp>
        <p:nvSpPr>
          <p:cNvPr id="4" name="Content Placeholder 3"/>
          <p:cNvSpPr>
            <a:spLocks noGrp="1"/>
          </p:cNvSpPr>
          <p:nvPr>
            <p:ph sz="quarter" idx="11"/>
          </p:nvPr>
        </p:nvSpPr>
        <p:spPr>
          <a:xfrm>
            <a:off x="183263" y="1668482"/>
            <a:ext cx="3566121" cy="4733604"/>
          </a:xfrm>
        </p:spPr>
        <p:txBody>
          <a:bodyPr/>
          <a:lstStyle/>
          <a:p>
            <a:r>
              <a:rPr lang="en-US" sz="1800" dirty="0"/>
              <a:t>Expand </a:t>
            </a:r>
            <a:r>
              <a:rPr lang="en-US" sz="1800" b="1" dirty="0"/>
              <a:t>Managed Dependencies</a:t>
            </a:r>
            <a:endParaRPr lang="en-US" sz="1800" dirty="0"/>
          </a:p>
          <a:p>
            <a:r>
              <a:rPr lang="en-US" sz="1800" dirty="0"/>
              <a:t>Click the checkbox next to </a:t>
            </a:r>
            <a:r>
              <a:rPr lang="en-US" sz="1800" dirty="0" err="1"/>
              <a:t>Newtonsoft.Json</a:t>
            </a:r>
            <a:endParaRPr lang="en-US" sz="1800" dirty="0"/>
          </a:p>
          <a:p>
            <a:r>
              <a:rPr lang="en-US" sz="1800" dirty="0"/>
              <a:t>Paste this path: C:\Repos\next-best-offer-bot\Resources\DataLake\Newtonsoft.Json\Newtonsoft.Json.dll</a:t>
            </a:r>
            <a:endParaRPr lang="en-GB" sz="1800" dirty="0"/>
          </a:p>
          <a:p>
            <a:r>
              <a:rPr lang="en-US" sz="1800" dirty="0"/>
              <a:t>Click </a:t>
            </a:r>
            <a:r>
              <a:rPr lang="en-US" sz="1800" b="1" dirty="0"/>
              <a:t>Submit</a:t>
            </a:r>
            <a:r>
              <a:rPr lang="en-US" sz="1800" dirty="0"/>
              <a:t>. If prompted to select a Path, click </a:t>
            </a:r>
            <a:r>
              <a:rPr lang="en-US" sz="1800" b="1" dirty="0"/>
              <a:t>Yes</a:t>
            </a:r>
            <a:r>
              <a:rPr lang="en-US" sz="1800" dirty="0"/>
              <a:t> to accept the default proposal.</a:t>
            </a:r>
          </a:p>
          <a:p>
            <a:r>
              <a:rPr lang="en-US" sz="1800" dirty="0"/>
              <a:t>Wait for the job to complete preparing, queued, executing, and finalized stages.</a:t>
            </a:r>
          </a:p>
          <a:p>
            <a:endParaRPr lang="en-US" dirty="0"/>
          </a:p>
        </p:txBody>
      </p:sp>
    </p:spTree>
    <p:extLst>
      <p:ext uri="{BB962C8B-B14F-4D97-AF65-F5344CB8AC3E}">
        <p14:creationId xmlns:p14="http://schemas.microsoft.com/office/powerpoint/2010/main" val="32012706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(1/2)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4284250"/>
          </a:xfrm>
        </p:spPr>
        <p:txBody>
          <a:bodyPr/>
          <a:lstStyle/>
          <a:p>
            <a:pPr marL="0" indent="0">
              <a:buNone/>
            </a:pPr>
            <a:r>
              <a:rPr lang="en-US" sz="1800" i="1" dirty="0"/>
              <a:t>Azure ML can’t connect directly to Data Lake Store (yet), so we will have our Data Lake job write out data for Azure ML to Blob storage. This requires connecting our Data Lake Analytics account to our storage account.</a:t>
            </a:r>
          </a:p>
          <a:p>
            <a:r>
              <a:rPr lang="en-US" sz="1800" dirty="0"/>
              <a:t>In Azure Portal, navigate to your Data Lake Analytics Account</a:t>
            </a:r>
          </a:p>
          <a:p>
            <a:r>
              <a:rPr lang="en-US" sz="1800" dirty="0"/>
              <a:t>Under your Data Lake Analytics account, select </a:t>
            </a:r>
            <a:r>
              <a:rPr lang="en-US" sz="1800" b="1" dirty="0"/>
              <a:t>SETTINGS</a:t>
            </a:r>
            <a:r>
              <a:rPr lang="en-US" sz="1800" dirty="0"/>
              <a:t> </a:t>
            </a:r>
            <a:r>
              <a:rPr lang="en-US" sz="1800" dirty="0">
                <a:sym typeface="Wingdings" panose="05000000000000000000" pitchFamily="2" charset="2"/>
              </a:rPr>
              <a:t></a:t>
            </a:r>
            <a:r>
              <a:rPr lang="en-US" sz="1800" dirty="0"/>
              <a:t> </a:t>
            </a:r>
            <a:r>
              <a:rPr lang="en-US" sz="1800" b="1" dirty="0"/>
              <a:t>Data Sources</a:t>
            </a:r>
            <a:r>
              <a:rPr lang="en-US" sz="1800" dirty="0"/>
              <a:t>, then </a:t>
            </a:r>
            <a:r>
              <a:rPr lang="en-US" sz="1800" b="1" dirty="0"/>
              <a:t>Add Data Source</a:t>
            </a:r>
            <a:endParaRPr lang="en-GB" sz="1800" b="1" dirty="0"/>
          </a:p>
        </p:txBody>
      </p:sp>
      <p:pic>
        <p:nvPicPr>
          <p:cNvPr id="7" name="Picture Placeholder 6"/>
          <p:cNvPicPr>
            <a:picLocks noGrp="1" noChangeAspect="1"/>
          </p:cNvPicPr>
          <p:nvPr>
            <p:ph type="pic" sz="quarter" idx="10"/>
          </p:nvPr>
        </p:nvPicPr>
        <p:blipFill>
          <a:blip r:embed="rId2"/>
          <a:srcRect t="132" b="132"/>
          <a:stretch>
            <a:fillRect/>
          </a:stretch>
        </p:blipFill>
        <p:spPr>
          <a:prstGeom prst="rect">
            <a:avLst/>
          </a:prstGeom>
        </p:spPr>
      </p:pic>
    </p:spTree>
    <p:extLst>
      <p:ext uri="{BB962C8B-B14F-4D97-AF65-F5344CB8AC3E}">
        <p14:creationId xmlns:p14="http://schemas.microsoft.com/office/powerpoint/2010/main" val="2879080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474681" cy="1126462"/>
          </a:xfrm>
        </p:spPr>
        <p:txBody>
          <a:bodyPr/>
          <a:lstStyle/>
          <a:p>
            <a:r>
              <a:rPr lang="en-US" sz="2400" dirty="0"/>
              <a:t>Connect Blob storage to Data Lake Analytics (2/2)</a:t>
            </a:r>
            <a:br>
              <a:rPr lang="en-US" sz="2400" dirty="0"/>
            </a:br>
            <a:r>
              <a:rPr lang="en-US" sz="1800" dirty="0"/>
              <a:t>130-create-data-lake.ps1</a:t>
            </a:r>
            <a:endParaRPr lang="en-GB" sz="2400" dirty="0"/>
          </a:p>
        </p:txBody>
      </p:sp>
      <p:sp>
        <p:nvSpPr>
          <p:cNvPr id="4" name="Content Placeholder 3"/>
          <p:cNvSpPr>
            <a:spLocks noGrp="1"/>
          </p:cNvSpPr>
          <p:nvPr>
            <p:ph sz="quarter" idx="11"/>
          </p:nvPr>
        </p:nvSpPr>
        <p:spPr>
          <a:xfrm>
            <a:off x="183262" y="1668482"/>
            <a:ext cx="3474681" cy="2095958"/>
          </a:xfrm>
        </p:spPr>
        <p:txBody>
          <a:bodyPr/>
          <a:lstStyle/>
          <a:p>
            <a:r>
              <a:rPr lang="en-US" sz="1800" dirty="0"/>
              <a:t>Select </a:t>
            </a:r>
            <a:r>
              <a:rPr lang="en-US" b="1" dirty="0"/>
              <a:t>Azure Storage </a:t>
            </a:r>
            <a:r>
              <a:rPr lang="en-US" dirty="0"/>
              <a:t>for Storage Type</a:t>
            </a:r>
            <a:endParaRPr lang="en-US" b="1" dirty="0"/>
          </a:p>
          <a:p>
            <a:pPr marL="342900" lvl="1" indent="0">
              <a:buNone/>
            </a:pPr>
            <a:r>
              <a:rPr lang="en-US" dirty="0"/>
              <a:t>Under Azure Storage, select the storage account you created previously (</a:t>
            </a:r>
            <a:r>
              <a:rPr lang="en-US" b="1" dirty="0" err="1"/>
              <a:t>cisbot</a:t>
            </a:r>
            <a:r>
              <a:rPr lang="en-US" b="1" dirty="0"/>
              <a:t>[</a:t>
            </a:r>
            <a:r>
              <a:rPr lang="en-US" b="1" dirty="0" err="1"/>
              <a:t>nn</a:t>
            </a:r>
            <a:r>
              <a:rPr lang="en-US" b="1" dirty="0"/>
              <a:t>]storage</a:t>
            </a:r>
            <a:r>
              <a:rPr lang="en-US" dirty="0"/>
              <a:t>)</a:t>
            </a:r>
          </a:p>
          <a:p>
            <a:r>
              <a:rPr lang="en-US" sz="1800" dirty="0"/>
              <a:t>Click </a:t>
            </a:r>
            <a:r>
              <a:rPr lang="en-US" sz="1800" b="1" dirty="0"/>
              <a:t>Add</a:t>
            </a:r>
            <a:endParaRPr lang="en-GB" sz="1800" b="1"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577852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Add advanced extensions to Data Lake</a:t>
            </a:r>
            <a:endParaRPr lang="en-GB" sz="2400" dirty="0"/>
          </a:p>
        </p:txBody>
      </p:sp>
      <p:sp>
        <p:nvSpPr>
          <p:cNvPr id="4" name="Content Placeholder 3"/>
          <p:cNvSpPr>
            <a:spLocks noGrp="1"/>
          </p:cNvSpPr>
          <p:nvPr>
            <p:ph sz="quarter" idx="11"/>
          </p:nvPr>
        </p:nvSpPr>
        <p:spPr>
          <a:xfrm>
            <a:off x="183263" y="1394165"/>
            <a:ext cx="3566121" cy="5447645"/>
          </a:xfrm>
        </p:spPr>
        <p:txBody>
          <a:bodyPr/>
          <a:lstStyle/>
          <a:p>
            <a:pPr marL="0" indent="0">
              <a:buNone/>
            </a:pPr>
            <a:r>
              <a:rPr lang="en-US" sz="1800" i="1" dirty="0"/>
              <a:t>Install cognitive extensions for text analytics</a:t>
            </a:r>
          </a:p>
          <a:p>
            <a:r>
              <a:rPr lang="en-US" sz="1800" dirty="0"/>
              <a:t>In your Data Lake Analytics account, browse to </a:t>
            </a:r>
            <a:r>
              <a:rPr lang="en-US" sz="1800" b="1" dirty="0"/>
              <a:t>GETTING STARTED</a:t>
            </a:r>
            <a:r>
              <a:rPr lang="en-US" sz="1800" dirty="0"/>
              <a:t> </a:t>
            </a:r>
            <a:r>
              <a:rPr lang="en-US" sz="1800" dirty="0">
                <a:sym typeface="Wingdings" panose="05000000000000000000" pitchFamily="2" charset="2"/>
              </a:rPr>
              <a:t> </a:t>
            </a:r>
            <a:r>
              <a:rPr lang="en-US" sz="1800" b="1" dirty="0">
                <a:sym typeface="Wingdings" panose="05000000000000000000" pitchFamily="2" charset="2"/>
              </a:rPr>
              <a:t>Sample Scripts</a:t>
            </a:r>
          </a:p>
          <a:p>
            <a:r>
              <a:rPr lang="en-US" sz="1800" dirty="0">
                <a:sym typeface="Wingdings" panose="05000000000000000000" pitchFamily="2" charset="2"/>
              </a:rPr>
              <a:t>Click the “</a:t>
            </a:r>
            <a:r>
              <a:rPr lang="en-US" sz="1800" b="1" dirty="0">
                <a:sym typeface="Wingdings" panose="05000000000000000000" pitchFamily="2" charset="2"/>
              </a:rPr>
              <a:t>USQL Advanced Analytic…</a:t>
            </a:r>
            <a:r>
              <a:rPr lang="en-US" sz="1800" dirty="0">
                <a:sym typeface="Wingdings" panose="05000000000000000000" pitchFamily="2" charset="2"/>
              </a:rPr>
              <a:t>” to install the advanced extensions for text analytics</a:t>
            </a:r>
          </a:p>
          <a:p>
            <a:r>
              <a:rPr lang="en-US" sz="1800" dirty="0">
                <a:sym typeface="Wingdings" panose="05000000000000000000" pitchFamily="2" charset="2"/>
              </a:rPr>
              <a:t>Make sure the job to register extension assemblies finished successfully.</a:t>
            </a:r>
          </a:p>
          <a:p>
            <a:r>
              <a:rPr lang="en-US" sz="1800" dirty="0">
                <a:sym typeface="Wingdings" panose="05000000000000000000" pitchFamily="2" charset="2"/>
              </a:rPr>
              <a:t>Navigate to your Data Lake Analytics &gt; Overview &gt; Data Explorer &gt; Expand Catalog node to ensure all assemblies are registered as in screenshot.</a:t>
            </a:r>
          </a:p>
          <a:p>
            <a:endParaRPr lang="en-US" sz="1800" dirty="0">
              <a:sym typeface="Wingdings" panose="05000000000000000000" pitchFamily="2" charset="2"/>
            </a:endParaRPr>
          </a:p>
        </p:txBody>
      </p:sp>
      <p:pic>
        <p:nvPicPr>
          <p:cNvPr id="10" name="Picture Placeholder 9"/>
          <p:cNvPicPr>
            <a:picLocks noGrp="1" noChangeAspect="1"/>
          </p:cNvPicPr>
          <p:nvPr>
            <p:ph type="pic" sz="quarter" idx="10"/>
          </p:nvPr>
        </p:nvPicPr>
        <p:blipFill>
          <a:blip r:embed="rId2"/>
          <a:srcRect t="1209" b="1209"/>
          <a:stretch>
            <a:fillRect/>
          </a:stretch>
        </p:blipFill>
        <p:spPr>
          <a:prstGeom prst="rect">
            <a:avLst/>
          </a:prstGeom>
        </p:spPr>
      </p:pic>
    </p:spTree>
    <p:extLst>
      <p:ext uri="{BB962C8B-B14F-4D97-AF65-F5344CB8AC3E}">
        <p14:creationId xmlns:p14="http://schemas.microsoft.com/office/powerpoint/2010/main" val="24083795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Part 1: Customer story</a:t>
            </a:r>
            <a:endParaRPr lang="en-GB" dirty="0"/>
          </a:p>
        </p:txBody>
      </p:sp>
      <p:sp>
        <p:nvSpPr>
          <p:cNvPr id="7" name="Text Placeholder 6"/>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35848550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(1/5)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5216813"/>
          </a:xfrm>
        </p:spPr>
        <p:txBody>
          <a:bodyPr/>
          <a:lstStyle/>
          <a:p>
            <a:pPr marL="0" indent="0">
              <a:buNone/>
            </a:pPr>
            <a:r>
              <a:rPr lang="en-US" sz="1800" i="1" dirty="0"/>
              <a:t>Create an Event Hub – the component for ingestion and transient storage of events for consumption by Stream Analytics. </a:t>
            </a:r>
          </a:p>
          <a:p>
            <a:r>
              <a:rPr lang="en-US" sz="1800" dirty="0"/>
              <a:t>In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sym typeface="Wingdings" panose="05000000000000000000" pitchFamily="2" charset="2"/>
              </a:rPr>
              <a:t></a:t>
            </a:r>
            <a:r>
              <a:rPr lang="en-US" sz="1800" dirty="0"/>
              <a:t> </a:t>
            </a:r>
            <a:r>
              <a:rPr lang="en-US" sz="1800" b="1" dirty="0"/>
              <a:t>Event Hubs</a:t>
            </a:r>
          </a:p>
          <a:p>
            <a:r>
              <a:rPr lang="en-US" sz="1800" dirty="0"/>
              <a:t>Enter a unique name (</a:t>
            </a:r>
            <a:r>
              <a:rPr lang="en-US" sz="1800" b="1" dirty="0" err="1"/>
              <a:t>cisbot</a:t>
            </a:r>
            <a:r>
              <a:rPr lang="en-US" sz="1800" b="1" dirty="0"/>
              <a:t>[</a:t>
            </a:r>
            <a:r>
              <a:rPr lang="en-US" sz="1800" b="1" dirty="0" err="1"/>
              <a:t>nn</a:t>
            </a:r>
            <a:r>
              <a:rPr lang="en-US" sz="1800" b="1" dirty="0"/>
              <a:t>]</a:t>
            </a:r>
            <a:r>
              <a:rPr lang="en-US" sz="1800" b="1" dirty="0" err="1"/>
              <a:t>eventhubs</a:t>
            </a:r>
            <a:r>
              <a:rPr lang="en-US" sz="1800" dirty="0"/>
              <a:t>)</a:t>
            </a:r>
          </a:p>
          <a:p>
            <a:r>
              <a:rPr lang="en-US" sz="1800" dirty="0"/>
              <a:t>Leave Pricing tier as Standard</a:t>
            </a:r>
          </a:p>
          <a:p>
            <a:r>
              <a:rPr lang="en-US" sz="1800" dirty="0"/>
              <a:t>Select existing resource group </a:t>
            </a:r>
            <a:r>
              <a:rPr lang="en-US" sz="1800" b="1" dirty="0" err="1"/>
              <a:t>cisbot</a:t>
            </a:r>
            <a:r>
              <a:rPr lang="en-US" sz="1800" b="1" dirty="0"/>
              <a:t>[</a:t>
            </a:r>
            <a:r>
              <a:rPr lang="en-US" sz="1800" b="1" dirty="0" err="1"/>
              <a:t>nn</a:t>
            </a:r>
            <a:r>
              <a:rPr lang="en-US" sz="1800" b="1" dirty="0"/>
              <a:t>]</a:t>
            </a:r>
          </a:p>
          <a:p>
            <a:r>
              <a:rPr lang="en-US" sz="1800" dirty="0"/>
              <a:t>Click </a:t>
            </a:r>
            <a:r>
              <a:rPr lang="en-US" sz="1800" b="1" dirty="0"/>
              <a:t>Create</a:t>
            </a:r>
          </a:p>
          <a:p>
            <a:endParaRPr lang="en-GB" dirty="0"/>
          </a:p>
          <a:p>
            <a:endParaRPr lang="en-GB" dirty="0"/>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9092841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(2/5)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2163669"/>
          </a:xfrm>
        </p:spPr>
        <p:txBody>
          <a:bodyPr/>
          <a:lstStyle/>
          <a:p>
            <a:r>
              <a:rPr lang="en-US" sz="1800" dirty="0"/>
              <a:t>Navigate to your newly created Event Hubs namespace</a:t>
            </a:r>
          </a:p>
          <a:p>
            <a:r>
              <a:rPr lang="en-US" sz="1800" dirty="0"/>
              <a:t>Click </a:t>
            </a:r>
            <a:r>
              <a:rPr lang="en-US" sz="1800" b="1" dirty="0"/>
              <a:t>SETTINGS</a:t>
            </a:r>
            <a:r>
              <a:rPr lang="en-US" sz="1800" dirty="0"/>
              <a:t> </a:t>
            </a:r>
            <a:r>
              <a:rPr lang="en-US" sz="1800" dirty="0">
                <a:sym typeface="Wingdings" panose="05000000000000000000" pitchFamily="2" charset="2"/>
              </a:rPr>
              <a:t> </a:t>
            </a:r>
            <a:r>
              <a:rPr lang="en-US" sz="1800" b="1" dirty="0">
                <a:sym typeface="Wingdings" panose="05000000000000000000" pitchFamily="2" charset="2"/>
              </a:rPr>
              <a:t>Shared access policies</a:t>
            </a:r>
          </a:p>
          <a:p>
            <a:r>
              <a:rPr lang="en-US" sz="1800" dirty="0">
                <a:sym typeface="Wingdings" panose="05000000000000000000" pitchFamily="2" charset="2"/>
              </a:rPr>
              <a:t>Click +</a:t>
            </a:r>
            <a:r>
              <a:rPr lang="en-US" sz="1800" b="1" dirty="0">
                <a:sym typeface="Wingdings" panose="05000000000000000000" pitchFamily="2" charset="2"/>
              </a:rPr>
              <a:t> Add</a:t>
            </a:r>
          </a:p>
          <a:p>
            <a:endParaRPr lang="en-GB"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471189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(3/5)</a:t>
            </a:r>
            <a:br>
              <a:rPr lang="en-US" sz="2400" dirty="0"/>
            </a:br>
            <a:r>
              <a:rPr lang="en-US" sz="1800" dirty="0"/>
              <a:t>140-create-event-hub.ps1</a:t>
            </a:r>
            <a:endParaRPr lang="en-GB" sz="2400" dirty="0"/>
          </a:p>
        </p:txBody>
      </p:sp>
      <p:sp>
        <p:nvSpPr>
          <p:cNvPr id="4" name="Content Placeholder 3"/>
          <p:cNvSpPr>
            <a:spLocks noGrp="1"/>
          </p:cNvSpPr>
          <p:nvPr>
            <p:ph sz="quarter" idx="11"/>
          </p:nvPr>
        </p:nvSpPr>
        <p:spPr>
          <a:xfrm>
            <a:off x="183263" y="1394165"/>
            <a:ext cx="3566121" cy="1043363"/>
          </a:xfrm>
        </p:spPr>
        <p:txBody>
          <a:bodyPr/>
          <a:lstStyle/>
          <a:p>
            <a:r>
              <a:rPr lang="en-US" sz="1800" dirty="0"/>
              <a:t>Enter name </a:t>
            </a:r>
            <a:r>
              <a:rPr lang="en-US" sz="1800" b="1" dirty="0" err="1"/>
              <a:t>sendFromBot</a:t>
            </a:r>
            <a:endParaRPr lang="en-US" sz="1800" b="1" dirty="0"/>
          </a:p>
          <a:p>
            <a:r>
              <a:rPr lang="en-US" sz="1800" dirty="0"/>
              <a:t>Check the </a:t>
            </a:r>
            <a:r>
              <a:rPr lang="en-US" sz="1800" b="1" dirty="0"/>
              <a:t>Send</a:t>
            </a:r>
            <a:r>
              <a:rPr lang="en-US" sz="1800" dirty="0"/>
              <a:t> Claim</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26026427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Event Hub (4/5)</a:t>
            </a:r>
            <a:br>
              <a:rPr lang="en-US" sz="2400" dirty="0"/>
            </a:br>
            <a:r>
              <a:rPr lang="en-US" sz="1800" dirty="0"/>
              <a:t>140-create-event-hub.ps1</a:t>
            </a:r>
            <a:endParaRPr lang="en-GB" sz="1800" dirty="0"/>
          </a:p>
        </p:txBody>
      </p:sp>
      <p:sp>
        <p:nvSpPr>
          <p:cNvPr id="4" name="Content Placeholder 3"/>
          <p:cNvSpPr>
            <a:spLocks noGrp="1"/>
          </p:cNvSpPr>
          <p:nvPr>
            <p:ph sz="quarter" idx="11"/>
          </p:nvPr>
        </p:nvSpPr>
        <p:spPr>
          <a:xfrm>
            <a:off x="183263" y="1394165"/>
            <a:ext cx="3750012" cy="1597360"/>
          </a:xfrm>
        </p:spPr>
        <p:txBody>
          <a:bodyPr/>
          <a:lstStyle/>
          <a:p>
            <a:r>
              <a:rPr lang="en-US" sz="1800" dirty="0"/>
              <a:t>Add another policy with name </a:t>
            </a:r>
            <a:r>
              <a:rPr lang="en-US" sz="1800" b="1" dirty="0" err="1"/>
              <a:t>listenIntoStreamAnalytics</a:t>
            </a:r>
            <a:r>
              <a:rPr lang="en-US" sz="1800" dirty="0"/>
              <a:t> </a:t>
            </a:r>
          </a:p>
          <a:p>
            <a:r>
              <a:rPr lang="en-US" sz="1800" dirty="0"/>
              <a:t>Check the </a:t>
            </a:r>
            <a:r>
              <a:rPr lang="en-US" sz="1800" b="1" dirty="0"/>
              <a:t>Listen</a:t>
            </a:r>
            <a:r>
              <a:rPr lang="en-US" sz="1800" dirty="0"/>
              <a:t> Claim</a:t>
            </a:r>
          </a:p>
          <a:p>
            <a:r>
              <a:rPr lang="en-US" sz="1800" dirty="0"/>
              <a:t>Click </a:t>
            </a:r>
            <a:r>
              <a:rPr lang="en-US" sz="1800" b="1" dirty="0"/>
              <a:t>Create</a:t>
            </a:r>
            <a:endParaRPr lang="en-GB" sz="1800" b="1" dirty="0"/>
          </a:p>
          <a:p>
            <a:endParaRPr lang="en-GB" sz="1800" dirty="0"/>
          </a:p>
        </p:txBody>
      </p:sp>
      <p:pic>
        <p:nvPicPr>
          <p:cNvPr id="5" name="Picture Placeholder 4"/>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061877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66364"/>
          </a:xfrm>
        </p:spPr>
        <p:txBody>
          <a:bodyPr/>
          <a:lstStyle/>
          <a:p>
            <a:r>
              <a:rPr lang="en-US" sz="2400" dirty="0"/>
              <a:t>Create Event Hub (5/5)</a:t>
            </a:r>
            <a:br>
              <a:rPr lang="en-US" sz="2400" dirty="0"/>
            </a:br>
            <a:r>
              <a:rPr lang="en-US" sz="1800" dirty="0"/>
              <a:t>140-create-event-hub.ps1</a:t>
            </a:r>
            <a:endParaRPr lang="en-GB" dirty="0"/>
          </a:p>
        </p:txBody>
      </p:sp>
      <p:sp>
        <p:nvSpPr>
          <p:cNvPr id="4" name="Content Placeholder 3"/>
          <p:cNvSpPr>
            <a:spLocks noGrp="1"/>
          </p:cNvSpPr>
          <p:nvPr>
            <p:ph sz="quarter" idx="11"/>
          </p:nvPr>
        </p:nvSpPr>
        <p:spPr>
          <a:xfrm>
            <a:off x="183263" y="1394165"/>
            <a:ext cx="3566121" cy="1597360"/>
          </a:xfrm>
        </p:spPr>
        <p:txBody>
          <a:bodyPr/>
          <a:lstStyle/>
          <a:p>
            <a:r>
              <a:rPr lang="en-US" sz="1800" dirty="0"/>
              <a:t>Navigate to </a:t>
            </a:r>
            <a:r>
              <a:rPr lang="en-US" sz="1800" b="1" dirty="0"/>
              <a:t>ENTITIES</a:t>
            </a:r>
            <a:r>
              <a:rPr lang="en-US" sz="1800" dirty="0"/>
              <a:t> </a:t>
            </a:r>
            <a:r>
              <a:rPr lang="en-US" sz="1800" dirty="0">
                <a:sym typeface="Wingdings" panose="05000000000000000000" pitchFamily="2" charset="2"/>
              </a:rPr>
              <a:t> </a:t>
            </a:r>
            <a:r>
              <a:rPr lang="en-US" sz="1800" b="1" dirty="0">
                <a:sym typeface="Wingdings" panose="05000000000000000000" pitchFamily="2" charset="2"/>
              </a:rPr>
              <a:t>Event Hubs</a:t>
            </a:r>
          </a:p>
          <a:p>
            <a:r>
              <a:rPr lang="en-US" sz="1800" dirty="0"/>
              <a:t>Click </a:t>
            </a:r>
            <a:r>
              <a:rPr lang="en-US" sz="1800" b="1" dirty="0"/>
              <a:t>+ Event Hub</a:t>
            </a:r>
          </a:p>
          <a:p>
            <a:r>
              <a:rPr lang="en-US" sz="1800" dirty="0"/>
              <a:t>Enter name </a:t>
            </a:r>
            <a:r>
              <a:rPr lang="en-US" sz="1800" b="1" dirty="0" err="1"/>
              <a:t>botdata</a:t>
            </a:r>
            <a:endParaRPr lang="en-US" sz="1800" b="1" dirty="0"/>
          </a:p>
          <a:p>
            <a:r>
              <a:rPr lang="en-US" sz="1800" dirty="0"/>
              <a:t>Click </a:t>
            </a:r>
            <a:r>
              <a:rPr lang="en-US" sz="1800" b="1" dirty="0"/>
              <a:t>Create</a:t>
            </a:r>
            <a:endParaRPr lang="en-GB" sz="1800" b="1" dirty="0"/>
          </a:p>
        </p:txBody>
      </p:sp>
      <p:pic>
        <p:nvPicPr>
          <p:cNvPr id="9" name="Picture Placeholder 8"/>
          <p:cNvPicPr>
            <a:picLocks noGrp="1" noChangeAspect="1"/>
          </p:cNvPicPr>
          <p:nvPr>
            <p:ph type="pic" sz="quarter" idx="10"/>
          </p:nvPr>
        </p:nvPicPr>
        <p:blipFill>
          <a:blip r:embed="rId2"/>
          <a:srcRect t="113" b="113"/>
          <a:stretch>
            <a:fillRect/>
          </a:stretch>
        </p:blipFill>
        <p:spPr>
          <a:prstGeom prst="rect">
            <a:avLst/>
          </a:prstGeom>
        </p:spPr>
      </p:pic>
    </p:spTree>
    <p:extLst>
      <p:ext uri="{BB962C8B-B14F-4D97-AF65-F5344CB8AC3E}">
        <p14:creationId xmlns:p14="http://schemas.microsoft.com/office/powerpoint/2010/main" val="373528946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(1/10)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4650504"/>
          </a:xfrm>
        </p:spPr>
        <p:txBody>
          <a:bodyPr/>
          <a:lstStyle/>
          <a:p>
            <a:pPr marL="0" indent="0">
              <a:buNone/>
            </a:pPr>
            <a:r>
              <a:rPr lang="en-US" sz="1800" i="1" dirty="0"/>
              <a:t>Create Text Analytics Cognitive Service to be used for sentiment analysis.</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textanalytics</a:t>
            </a:r>
            <a:r>
              <a:rPr lang="en-US" sz="1800" dirty="0"/>
              <a:t>)</a:t>
            </a:r>
          </a:p>
          <a:p>
            <a:r>
              <a:rPr lang="en-US" sz="1800" dirty="0"/>
              <a:t>Select API type: </a:t>
            </a:r>
            <a:r>
              <a:rPr lang="en-US" sz="1800" b="1" dirty="0"/>
              <a:t>Text Analytics API</a:t>
            </a:r>
          </a:p>
          <a:p>
            <a:r>
              <a:rPr lang="en-US" sz="1800" dirty="0"/>
              <a:t>Select </a:t>
            </a:r>
            <a:r>
              <a:rPr lang="en-US" sz="1800" b="1" dirty="0"/>
              <a:t>S1</a:t>
            </a:r>
            <a:r>
              <a:rPr lang="en-US" sz="1800" dirty="0"/>
              <a:t> Pricing tier</a:t>
            </a:r>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Agree to the terms</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t="19" b="19"/>
          <a:stretch>
            <a:fillRect/>
          </a:stretch>
        </p:blipFill>
        <p:spPr>
          <a:prstGeom prst="rect">
            <a:avLst/>
          </a:prstGeom>
        </p:spPr>
      </p:pic>
    </p:spTree>
    <p:extLst>
      <p:ext uri="{BB962C8B-B14F-4D97-AF65-F5344CB8AC3E}">
        <p14:creationId xmlns:p14="http://schemas.microsoft.com/office/powerpoint/2010/main" val="36879044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(2/10)</a:t>
            </a:r>
            <a:endParaRPr lang="en-GB" sz="2400" dirty="0"/>
          </a:p>
        </p:txBody>
      </p:sp>
      <p:sp>
        <p:nvSpPr>
          <p:cNvPr id="4" name="Content Placeholder 3"/>
          <p:cNvSpPr>
            <a:spLocks noGrp="1"/>
          </p:cNvSpPr>
          <p:nvPr>
            <p:ph sz="quarter" idx="11"/>
          </p:nvPr>
        </p:nvSpPr>
        <p:spPr>
          <a:xfrm>
            <a:off x="183263" y="1394165"/>
            <a:ext cx="3566121" cy="2843855"/>
          </a:xfrm>
        </p:spPr>
        <p:txBody>
          <a:bodyPr/>
          <a:lstStyle/>
          <a:p>
            <a:pPr marL="0" indent="0">
              <a:buNone/>
            </a:pPr>
            <a:r>
              <a:rPr lang="en-US" sz="1800" i="1" dirty="0"/>
              <a:t>Copy Text Analytics service key</a:t>
            </a:r>
          </a:p>
          <a:p>
            <a:r>
              <a:rPr lang="en-US" sz="1800" dirty="0"/>
              <a:t>Navigate to your recently created Text Analytics account</a:t>
            </a:r>
          </a:p>
          <a:p>
            <a:r>
              <a:rPr lang="en-US" sz="1800" dirty="0"/>
              <a:t>Click RESOURCE MANAGEMENT </a:t>
            </a:r>
            <a:r>
              <a:rPr lang="en-US" sz="1800" dirty="0">
                <a:sym typeface="Wingdings" panose="05000000000000000000" pitchFamily="2" charset="2"/>
              </a:rPr>
              <a:t> </a:t>
            </a:r>
            <a:r>
              <a:rPr lang="en-US" sz="1800" b="1" dirty="0">
                <a:sym typeface="Wingdings" panose="05000000000000000000" pitchFamily="2" charset="2"/>
              </a:rPr>
              <a:t>Keys</a:t>
            </a:r>
          </a:p>
          <a:p>
            <a:r>
              <a:rPr lang="en-US" sz="1800" dirty="0">
                <a:sym typeface="Wingdings" panose="05000000000000000000" pitchFamily="2" charset="2"/>
              </a:rPr>
              <a:t>Copy </a:t>
            </a:r>
            <a:r>
              <a:rPr lang="en-US" sz="1800" b="1" dirty="0">
                <a:sym typeface="Wingdings" panose="05000000000000000000" pitchFamily="2" charset="2"/>
              </a:rPr>
              <a:t>Key 1</a:t>
            </a:r>
            <a:r>
              <a:rPr lang="en-GB" sz="1800" b="1" dirty="0">
                <a:sym typeface="Wingdings" panose="05000000000000000000" pitchFamily="2" charset="2"/>
              </a:rPr>
              <a:t> </a:t>
            </a:r>
            <a:r>
              <a:rPr lang="en-GB" sz="1800" dirty="0">
                <a:sym typeface="Wingdings" panose="05000000000000000000" pitchFamily="2" charset="2"/>
              </a:rPr>
              <a:t>to some temporary location.  You’ll need it within the next few steps.</a:t>
            </a:r>
            <a:endParaRPr lang="en-US" sz="1800" b="1" dirty="0">
              <a:sym typeface="Wingdings" panose="05000000000000000000" pitchFamily="2" charset="2"/>
            </a:endParaRPr>
          </a:p>
        </p:txBody>
      </p:sp>
      <p:pic>
        <p:nvPicPr>
          <p:cNvPr id="6" name="Picture Placeholder 5" descr="Manage keys - Microsoft Azure - Internet Explorer"/>
          <p:cNvPicPr>
            <a:picLocks noGrp="1" noChangeAspect="1"/>
          </p:cNvPicPr>
          <p:nvPr>
            <p:ph type="pic" sz="quarter" idx="10"/>
          </p:nvPr>
        </p:nvPicPr>
        <p:blipFill>
          <a:blip r:embed="rId2"/>
          <a:srcRect l="117" r="117"/>
          <a:stretch>
            <a:fillRect/>
          </a:stretch>
        </p:blipFill>
        <p:spPr/>
      </p:pic>
    </p:spTree>
    <p:extLst>
      <p:ext uri="{BB962C8B-B14F-4D97-AF65-F5344CB8AC3E}">
        <p14:creationId xmlns:p14="http://schemas.microsoft.com/office/powerpoint/2010/main" val="29647745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(3/10)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3736407"/>
          </a:xfrm>
        </p:spPr>
        <p:txBody>
          <a:bodyPr/>
          <a:lstStyle/>
          <a:p>
            <a:pPr marL="0" indent="0">
              <a:buNone/>
            </a:pPr>
            <a:r>
              <a:rPr lang="en-US" sz="1800" i="1" dirty="0"/>
              <a:t>Create a Logic App, i.e. an integration workflow that will run text analytics on bot messages and forward them to event hub.</a:t>
            </a:r>
            <a:endParaRPr lang="en-US" sz="1800" dirty="0"/>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Enterprise Integration</a:t>
            </a:r>
            <a:r>
              <a:rPr lang="en-US" sz="1800" dirty="0"/>
              <a:t> </a:t>
            </a:r>
            <a:r>
              <a:rPr lang="en-US" sz="1800" dirty="0">
                <a:sym typeface="Wingdings" panose="05000000000000000000" pitchFamily="2" charset="2"/>
              </a:rPr>
              <a:t></a:t>
            </a:r>
            <a:r>
              <a:rPr lang="en-US" sz="1800" dirty="0"/>
              <a:t> </a:t>
            </a:r>
            <a:r>
              <a:rPr lang="en-US" sz="1800" b="1" dirty="0"/>
              <a:t>Logic App</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logicapp</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4150243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(4/10)</a:t>
            </a:r>
            <a:br>
              <a:rPr lang="en-US" sz="2400" dirty="0"/>
            </a:br>
            <a:r>
              <a:rPr lang="en-US" sz="1800" dirty="0"/>
              <a:t>160-create-logic-app.ps1</a:t>
            </a:r>
            <a:endParaRPr lang="en-GB" sz="2400" dirty="0"/>
          </a:p>
        </p:txBody>
      </p:sp>
      <p:sp>
        <p:nvSpPr>
          <p:cNvPr id="4" name="Content Placeholder 3"/>
          <p:cNvSpPr>
            <a:spLocks noGrp="1"/>
          </p:cNvSpPr>
          <p:nvPr>
            <p:ph sz="quarter" idx="11"/>
          </p:nvPr>
        </p:nvSpPr>
        <p:spPr>
          <a:xfrm>
            <a:off x="183263" y="1394165"/>
            <a:ext cx="3566121" cy="2933111"/>
          </a:xfrm>
        </p:spPr>
        <p:txBody>
          <a:bodyPr/>
          <a:lstStyle/>
          <a:p>
            <a:pPr marL="0" indent="0">
              <a:buNone/>
            </a:pPr>
            <a:r>
              <a:rPr lang="en-US" sz="1800" i="1" dirty="0"/>
              <a:t>Select Logic App trigger</a:t>
            </a:r>
          </a:p>
          <a:p>
            <a:r>
              <a:rPr lang="en-US" sz="1800" dirty="0"/>
              <a:t>Navigate to your recently created Logic App</a:t>
            </a:r>
          </a:p>
          <a:p>
            <a:r>
              <a:rPr lang="en-US" sz="1800" dirty="0"/>
              <a:t>The portal will automatically open up the Logic Apps Designer.  If not, click </a:t>
            </a:r>
            <a:r>
              <a:rPr lang="en-US" sz="1800" b="1" dirty="0"/>
              <a:t>Edit</a:t>
            </a:r>
          </a:p>
          <a:p>
            <a:r>
              <a:rPr lang="en-US" sz="1800" dirty="0"/>
              <a:t>Scroll down and select </a:t>
            </a:r>
            <a:r>
              <a:rPr lang="en-US" sz="1800" b="1" dirty="0"/>
              <a:t>When an HTTP request is received</a:t>
            </a:r>
          </a:p>
          <a:p>
            <a:endParaRPr lang="en-GB"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35295420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Create Logic App (5/10)</a:t>
            </a:r>
            <a:br>
              <a:rPr lang="en-US" sz="2400" dirty="0"/>
            </a:br>
            <a:r>
              <a:rPr lang="en-US" sz="1800" dirty="0"/>
              <a:t>160-create-logic-app.ps1</a:t>
            </a:r>
            <a:endParaRPr lang="en-GB" sz="1800" dirty="0"/>
          </a:p>
        </p:txBody>
      </p:sp>
      <p:sp>
        <p:nvSpPr>
          <p:cNvPr id="4" name="Content Placeholder 3"/>
          <p:cNvSpPr>
            <a:spLocks noGrp="1"/>
          </p:cNvSpPr>
          <p:nvPr>
            <p:ph sz="quarter" idx="11"/>
          </p:nvPr>
        </p:nvSpPr>
        <p:spPr>
          <a:xfrm>
            <a:off x="183263" y="1394165"/>
            <a:ext cx="3566121" cy="3841052"/>
          </a:xfrm>
        </p:spPr>
        <p:txBody>
          <a:bodyPr/>
          <a:lstStyle/>
          <a:p>
            <a:pPr marL="0" indent="0">
              <a:buNone/>
            </a:pPr>
            <a:r>
              <a:rPr lang="en-GB" sz="1800" i="1" dirty="0"/>
              <a:t>Specify request JSON schema</a:t>
            </a:r>
          </a:p>
          <a:p>
            <a:r>
              <a:rPr lang="en-GB" sz="1800" dirty="0"/>
              <a:t>Open the file </a:t>
            </a:r>
            <a:r>
              <a:rPr lang="en-US" sz="1800" b="1" dirty="0"/>
              <a:t>C:\Repos\next-best-offer-bot\Resources\LogicApp </a:t>
            </a:r>
            <a:r>
              <a:rPr lang="en-GB" sz="1800" b="1" dirty="0"/>
              <a:t>\request-</a:t>
            </a:r>
            <a:r>
              <a:rPr lang="en-GB" sz="1800" b="1" dirty="0" err="1"/>
              <a:t>schema.json</a:t>
            </a:r>
            <a:r>
              <a:rPr lang="en-GB" sz="1800" b="1" dirty="0"/>
              <a:t> </a:t>
            </a:r>
            <a:r>
              <a:rPr lang="en-GB" sz="1800" dirty="0"/>
              <a:t>and copy the content of the file into the clipboard</a:t>
            </a:r>
          </a:p>
          <a:p>
            <a:r>
              <a:rPr lang="en-GB" sz="1800" dirty="0"/>
              <a:t>In the Logic Apps Designer, click on the </a:t>
            </a:r>
            <a:r>
              <a:rPr lang="en-GB" sz="1800" b="1" dirty="0"/>
              <a:t>Edit</a:t>
            </a:r>
            <a:r>
              <a:rPr lang="en-GB" sz="1800" dirty="0"/>
              <a:t> link at the bottom of the Request trigger</a:t>
            </a:r>
          </a:p>
          <a:p>
            <a:r>
              <a:rPr lang="en-GB" sz="1800" dirty="0"/>
              <a:t>Paste the clipboard into the </a:t>
            </a:r>
            <a:r>
              <a:rPr lang="en-GB" sz="1800" b="1" dirty="0"/>
              <a:t>Request Body JSON Schema </a:t>
            </a:r>
            <a:r>
              <a:rPr lang="en-GB" sz="1800" dirty="0"/>
              <a:t>field</a:t>
            </a:r>
          </a:p>
        </p:txBody>
      </p:sp>
      <p:pic>
        <p:nvPicPr>
          <p:cNvPr id="5" name="Picture Placeholder 4"/>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3671381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2252924"/>
          </a:xfrm>
        </p:spPr>
        <p:txBody>
          <a:bodyPr/>
          <a:lstStyle/>
          <a:p>
            <a:r>
              <a:rPr lang="en-US" sz="2400" dirty="0"/>
              <a:t>Fabrikam is a financial services company. To compete in an increasingly competitive market, Fabrikam would like build up customer engagement, especially in the young generations which value experiential brands.</a:t>
            </a:r>
          </a:p>
          <a:p>
            <a:r>
              <a:rPr lang="en-US" sz="2400" dirty="0"/>
              <a:t>Mark, the head of marketing, believes that the company lacks a detailed view of trending topics in social channels, as well as a informal way for customers to approach the company with complaints or inquiries.</a:t>
            </a:r>
          </a:p>
        </p:txBody>
      </p:sp>
    </p:spTree>
    <p:extLst>
      <p:ext uri="{BB962C8B-B14F-4D97-AF65-F5344CB8AC3E}">
        <p14:creationId xmlns:p14="http://schemas.microsoft.com/office/powerpoint/2010/main" val="11608354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(6/10)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new Logic App Action to do sentiment detection</a:t>
            </a:r>
          </a:p>
          <a:p>
            <a:r>
              <a:rPr lang="en-US" sz="1800" dirty="0"/>
              <a:t>Scroll down a bit and c</a:t>
            </a:r>
            <a:r>
              <a:rPr lang="en-GB" sz="1800" dirty="0"/>
              <a:t>lick </a:t>
            </a:r>
            <a:r>
              <a:rPr lang="en-GB" sz="1800" b="1" dirty="0"/>
              <a:t>New st</a:t>
            </a:r>
            <a:r>
              <a:rPr lang="en-GB" sz="1800" dirty="0"/>
              <a:t>ep </a:t>
            </a:r>
            <a:r>
              <a:rPr lang="en-GB" sz="1800" dirty="0">
                <a:sym typeface="Wingdings" panose="05000000000000000000" pitchFamily="2" charset="2"/>
              </a:rPr>
              <a:t> </a:t>
            </a:r>
            <a:r>
              <a:rPr lang="en-GB" sz="1800" b="1" dirty="0">
                <a:sym typeface="Wingdings" panose="05000000000000000000" pitchFamily="2" charset="2"/>
              </a:rPr>
              <a:t>Add an action</a:t>
            </a:r>
            <a:endParaRPr lang="en-US" sz="1800" b="1" dirty="0"/>
          </a:p>
          <a:p>
            <a:r>
              <a:rPr lang="en-US" sz="1800" dirty="0"/>
              <a:t>In the search box, type </a:t>
            </a:r>
            <a:r>
              <a:rPr lang="en-US" sz="1800" b="1" dirty="0"/>
              <a:t>text analytics</a:t>
            </a:r>
          </a:p>
          <a:p>
            <a:r>
              <a:rPr lang="en-US" sz="1800" dirty="0"/>
              <a:t>From the result list, select </a:t>
            </a:r>
            <a:r>
              <a:rPr lang="en-US" sz="1800" b="1" dirty="0"/>
              <a:t>Text Analytics – Detect Sentiment</a:t>
            </a:r>
            <a:endParaRPr lang="en-GB" sz="1800" dirty="0"/>
          </a:p>
        </p:txBody>
      </p:sp>
      <p:pic>
        <p:nvPicPr>
          <p:cNvPr id="5" name="Picture Placeholder 4"/>
          <p:cNvPicPr>
            <a:picLocks noGrp="1" noChangeAspect="1"/>
          </p:cNvPicPr>
          <p:nvPr>
            <p:ph type="pic" sz="quarter" idx="10"/>
          </p:nvPr>
        </p:nvPicPr>
        <p:blipFill>
          <a:blip r:embed="rId2"/>
          <a:srcRect l="393" r="393"/>
          <a:stretch>
            <a:fillRect/>
          </a:stretch>
        </p:blipFill>
        <p:spPr>
          <a:prstGeom prst="rect">
            <a:avLst/>
          </a:prstGeom>
        </p:spPr>
      </p:pic>
    </p:spTree>
    <p:extLst>
      <p:ext uri="{BB962C8B-B14F-4D97-AF65-F5344CB8AC3E}">
        <p14:creationId xmlns:p14="http://schemas.microsoft.com/office/powerpoint/2010/main" val="2163781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(7/10)</a:t>
            </a:r>
            <a:endParaRPr lang="en-GB" sz="2400" dirty="0"/>
          </a:p>
        </p:txBody>
      </p:sp>
      <p:sp>
        <p:nvSpPr>
          <p:cNvPr id="4" name="Content Placeholder 3"/>
          <p:cNvSpPr>
            <a:spLocks noGrp="1"/>
          </p:cNvSpPr>
          <p:nvPr>
            <p:ph sz="quarter" idx="11"/>
          </p:nvPr>
        </p:nvSpPr>
        <p:spPr>
          <a:xfrm>
            <a:off x="183263" y="1394165"/>
            <a:ext cx="3566121" cy="2594556"/>
          </a:xfrm>
        </p:spPr>
        <p:txBody>
          <a:bodyPr/>
          <a:lstStyle/>
          <a:p>
            <a:pPr marL="0" indent="0">
              <a:buNone/>
            </a:pPr>
            <a:r>
              <a:rPr lang="en-US" sz="1800" i="1" dirty="0"/>
              <a:t>Create Text Analytics API Connection</a:t>
            </a:r>
          </a:p>
          <a:p>
            <a:r>
              <a:rPr lang="en-US" sz="1800" dirty="0"/>
              <a:t>Enter a descriptive text in the Connection Name textbox (</a:t>
            </a:r>
            <a:r>
              <a:rPr lang="en-US" sz="1800" b="1" dirty="0"/>
              <a:t>sentiment analysis</a:t>
            </a:r>
            <a:r>
              <a:rPr lang="en-US" sz="1800" dirty="0"/>
              <a:t>)</a:t>
            </a:r>
          </a:p>
          <a:p>
            <a:r>
              <a:rPr lang="en-US" sz="1800" dirty="0"/>
              <a:t>Enter the key of the Text Analytics account you copied earlier</a:t>
            </a:r>
          </a:p>
          <a:p>
            <a:r>
              <a:rPr lang="en-US" sz="1800" dirty="0"/>
              <a:t>Click </a:t>
            </a:r>
            <a:r>
              <a:rPr lang="en-US" sz="1800" b="1" dirty="0"/>
              <a:t>Create</a:t>
            </a:r>
            <a:endParaRPr lang="en-GB" sz="1800" dirty="0"/>
          </a:p>
        </p:txBody>
      </p:sp>
      <p:pic>
        <p:nvPicPr>
          <p:cNvPr id="6" name="Picture Placeholder 5"/>
          <p:cNvPicPr>
            <a:picLocks noGrp="1" noChangeAspect="1"/>
          </p:cNvPicPr>
          <p:nvPr>
            <p:ph type="pic" sz="quarter" idx="10"/>
          </p:nvPr>
        </p:nvPicPr>
        <p:blipFill>
          <a:blip r:embed="rId2"/>
          <a:srcRect l="280" r="280"/>
          <a:stretch>
            <a:fillRect/>
          </a:stretch>
        </p:blipFill>
        <p:spPr>
          <a:prstGeom prst="rect">
            <a:avLst/>
          </a:prstGeom>
        </p:spPr>
      </p:pic>
    </p:spTree>
    <p:extLst>
      <p:ext uri="{BB962C8B-B14F-4D97-AF65-F5344CB8AC3E}">
        <p14:creationId xmlns:p14="http://schemas.microsoft.com/office/powerpoint/2010/main" val="3823615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(8/10)</a:t>
            </a:r>
            <a:endParaRPr lang="en-GB" sz="2400" dirty="0"/>
          </a:p>
        </p:txBody>
      </p:sp>
      <p:sp>
        <p:nvSpPr>
          <p:cNvPr id="4" name="Content Placeholder 3"/>
          <p:cNvSpPr>
            <a:spLocks noGrp="1"/>
          </p:cNvSpPr>
          <p:nvPr>
            <p:ph sz="quarter" idx="11"/>
          </p:nvPr>
        </p:nvSpPr>
        <p:spPr>
          <a:xfrm>
            <a:off x="183263" y="1394165"/>
            <a:ext cx="3566121" cy="1431161"/>
          </a:xfrm>
        </p:spPr>
        <p:txBody>
          <a:bodyPr/>
          <a:lstStyle/>
          <a:p>
            <a:r>
              <a:rPr lang="en-US" sz="1800" dirty="0"/>
              <a:t>As input for the Detect Sentiment action, select the </a:t>
            </a:r>
            <a:r>
              <a:rPr lang="en-US" sz="1800" b="1" dirty="0"/>
              <a:t>text</a:t>
            </a:r>
            <a:r>
              <a:rPr lang="en-US" sz="1800" dirty="0"/>
              <a:t> field, then click on the </a:t>
            </a:r>
            <a:r>
              <a:rPr lang="en-US" sz="1800" b="1" dirty="0"/>
              <a:t>text</a:t>
            </a:r>
            <a:r>
              <a:rPr lang="en-US" sz="1800" dirty="0"/>
              <a:t> parameter from the previous step</a:t>
            </a:r>
            <a:endParaRPr lang="en-GB" sz="1800" dirty="0"/>
          </a:p>
        </p:txBody>
      </p:sp>
      <p:pic>
        <p:nvPicPr>
          <p:cNvPr id="5" name="Picture Placeholder 4"/>
          <p:cNvPicPr>
            <a:picLocks noGrp="1" noChangeAspect="1"/>
          </p:cNvPicPr>
          <p:nvPr>
            <p:ph type="pic" sz="quarter" idx="10"/>
          </p:nvPr>
        </p:nvPicPr>
        <p:blipFill>
          <a:blip r:embed="rId2"/>
          <a:srcRect l="300" r="300"/>
          <a:stretch>
            <a:fillRect/>
          </a:stretch>
        </p:blipFill>
        <p:spPr>
          <a:prstGeom prst="rect">
            <a:avLst/>
          </a:prstGeom>
        </p:spPr>
      </p:pic>
    </p:spTree>
    <p:extLst>
      <p:ext uri="{BB962C8B-B14F-4D97-AF65-F5344CB8AC3E}">
        <p14:creationId xmlns:p14="http://schemas.microsoft.com/office/powerpoint/2010/main" val="1311469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(9/10)</a:t>
            </a:r>
            <a:endParaRPr lang="en-GB" sz="2400" dirty="0"/>
          </a:p>
        </p:txBody>
      </p:sp>
      <p:sp>
        <p:nvSpPr>
          <p:cNvPr id="4" name="Content Placeholder 3"/>
          <p:cNvSpPr>
            <a:spLocks noGrp="1"/>
          </p:cNvSpPr>
          <p:nvPr>
            <p:ph sz="quarter" idx="11"/>
          </p:nvPr>
        </p:nvSpPr>
        <p:spPr>
          <a:xfrm>
            <a:off x="183263" y="1211287"/>
            <a:ext cx="3566121" cy="6257098"/>
          </a:xfrm>
        </p:spPr>
        <p:txBody>
          <a:bodyPr/>
          <a:lstStyle/>
          <a:p>
            <a:pPr marL="0" indent="0">
              <a:buNone/>
            </a:pPr>
            <a:r>
              <a:rPr lang="en-US" sz="1800" i="1" dirty="0"/>
              <a:t>Create new Logic App Action and API Connection to Event Hub</a:t>
            </a:r>
            <a:endParaRPr lang="en-US" sz="1800" dirty="0"/>
          </a:p>
          <a:p>
            <a:r>
              <a:rPr lang="en-US" sz="1800" dirty="0"/>
              <a:t>C</a:t>
            </a:r>
            <a:r>
              <a:rPr lang="en-GB" sz="1800" dirty="0"/>
              <a:t>lick </a:t>
            </a:r>
            <a:r>
              <a:rPr lang="en-GB" sz="1800" b="1" dirty="0"/>
              <a:t>New step </a:t>
            </a:r>
            <a:r>
              <a:rPr lang="en-GB" sz="1800" dirty="0">
                <a:sym typeface="Wingdings" panose="05000000000000000000" pitchFamily="2" charset="2"/>
              </a:rPr>
              <a:t> </a:t>
            </a:r>
            <a:r>
              <a:rPr lang="en-GB" sz="1800" b="1" dirty="0">
                <a:sym typeface="Wingdings" panose="05000000000000000000" pitchFamily="2" charset="2"/>
              </a:rPr>
              <a:t>Add an action</a:t>
            </a:r>
          </a:p>
          <a:p>
            <a:r>
              <a:rPr lang="en-US" sz="1800" dirty="0"/>
              <a:t>In the search box, type </a:t>
            </a:r>
            <a:r>
              <a:rPr lang="en-US" sz="1800" dirty="0">
                <a:latin typeface="Lucida Console" panose="020B0609040504020204" pitchFamily="49" charset="0"/>
              </a:rPr>
              <a:t>event hubs</a:t>
            </a:r>
          </a:p>
          <a:p>
            <a:r>
              <a:rPr lang="en-US" sz="1800" dirty="0"/>
              <a:t>From the result list, select </a:t>
            </a:r>
            <a:r>
              <a:rPr lang="en-US" sz="1800" b="1" dirty="0"/>
              <a:t>Event Hubs – Send event</a:t>
            </a:r>
          </a:p>
          <a:p>
            <a:r>
              <a:rPr lang="en-US" sz="1800" dirty="0"/>
              <a:t>Enter a descriptive text in the Connection Name (</a:t>
            </a:r>
            <a:r>
              <a:rPr lang="en-US" sz="1800" dirty="0">
                <a:latin typeface="Lucida Console" panose="020B0609040504020204" pitchFamily="49" charset="0"/>
              </a:rPr>
              <a:t>send to Event Hub</a:t>
            </a:r>
            <a:r>
              <a:rPr lang="en-US" sz="1800" dirty="0"/>
              <a:t>)</a:t>
            </a:r>
          </a:p>
          <a:p>
            <a:r>
              <a:rPr lang="en-US" sz="1800" dirty="0"/>
              <a:t>Under Event Hubs Namespace, choose the event hub created earlier.</a:t>
            </a:r>
          </a:p>
          <a:p>
            <a:r>
              <a:rPr lang="en-US" sz="1800" dirty="0"/>
              <a:t>Select </a:t>
            </a:r>
            <a:r>
              <a:rPr lang="en-US" sz="1800" b="1" dirty="0" err="1"/>
              <a:t>RootManageSharedAccessKey</a:t>
            </a:r>
            <a:r>
              <a:rPr lang="en-US" sz="1800" dirty="0"/>
              <a:t> access policy</a:t>
            </a:r>
          </a:p>
          <a:p>
            <a:r>
              <a:rPr lang="en-US" sz="1800" dirty="0"/>
              <a:t>Click </a:t>
            </a:r>
            <a:r>
              <a:rPr lang="en-US" sz="1800" b="1" dirty="0"/>
              <a:t>Create</a:t>
            </a:r>
            <a:endParaRPr lang="en-US" sz="1800" dirty="0"/>
          </a:p>
          <a:p>
            <a:endParaRPr lang="en-US" sz="1800" dirty="0"/>
          </a:p>
          <a:p>
            <a:endParaRPr lang="en-GB" sz="1800" dirty="0"/>
          </a:p>
          <a:p>
            <a:endParaRPr lang="en-GB" dirty="0"/>
          </a:p>
        </p:txBody>
      </p:sp>
      <p:pic>
        <p:nvPicPr>
          <p:cNvPr id="6" name="Picture Placeholder 5"/>
          <p:cNvPicPr>
            <a:picLocks noGrp="1" noChangeAspect="1"/>
          </p:cNvPicPr>
          <p:nvPr>
            <p:ph type="pic" sz="quarter" idx="10"/>
          </p:nvPr>
        </p:nvPicPr>
        <p:blipFill>
          <a:blip r:embed="rId2"/>
          <a:srcRect t="264" b="264"/>
          <a:stretch>
            <a:fillRect/>
          </a:stretch>
        </p:blipFill>
        <p:spPr>
          <a:prstGeom prst="rect">
            <a:avLst/>
          </a:prstGeom>
        </p:spPr>
      </p:pic>
    </p:spTree>
    <p:extLst>
      <p:ext uri="{BB962C8B-B14F-4D97-AF65-F5344CB8AC3E}">
        <p14:creationId xmlns:p14="http://schemas.microsoft.com/office/powerpoint/2010/main" val="1994004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Logic App (10/10)</a:t>
            </a:r>
            <a:endParaRPr lang="en-GB" sz="2400" dirty="0"/>
          </a:p>
        </p:txBody>
      </p:sp>
      <p:sp>
        <p:nvSpPr>
          <p:cNvPr id="4" name="Content Placeholder 3"/>
          <p:cNvSpPr>
            <a:spLocks noGrp="1"/>
          </p:cNvSpPr>
          <p:nvPr>
            <p:ph sz="quarter" idx="11"/>
          </p:nvPr>
        </p:nvSpPr>
        <p:spPr>
          <a:xfrm>
            <a:off x="205960" y="936970"/>
            <a:ext cx="3566121" cy="2040559"/>
          </a:xfrm>
        </p:spPr>
        <p:txBody>
          <a:bodyPr/>
          <a:lstStyle/>
          <a:p>
            <a:r>
              <a:rPr lang="en-US" sz="1800" dirty="0"/>
              <a:t>Select Event Hub name (</a:t>
            </a:r>
            <a:r>
              <a:rPr lang="en-US" sz="1800" b="1" dirty="0" err="1"/>
              <a:t>botdata</a:t>
            </a:r>
            <a:r>
              <a:rPr lang="en-US" sz="1800" dirty="0"/>
              <a:t>)</a:t>
            </a:r>
          </a:p>
          <a:p>
            <a:r>
              <a:rPr lang="en-US" sz="1800" dirty="0"/>
              <a:t>Copy the following JSON to the </a:t>
            </a:r>
            <a:r>
              <a:rPr lang="en-US" sz="1800" b="1" dirty="0"/>
              <a:t>Content</a:t>
            </a:r>
            <a:r>
              <a:rPr lang="en-US" sz="1800" dirty="0"/>
              <a:t> field. Fill the values with dynamic content placeholders.</a:t>
            </a:r>
          </a:p>
          <a:p>
            <a:r>
              <a:rPr lang="en-US" sz="1800" dirty="0"/>
              <a:t>Click </a:t>
            </a:r>
            <a:r>
              <a:rPr lang="en-US" sz="1800" b="1" dirty="0"/>
              <a:t>Save</a:t>
            </a:r>
            <a:endParaRPr lang="en-GB" sz="1800" b="1" dirty="0"/>
          </a:p>
        </p:txBody>
      </p:sp>
      <p:sp>
        <p:nvSpPr>
          <p:cNvPr id="5" name="TextBox 4"/>
          <p:cNvSpPr txBox="1"/>
          <p:nvPr/>
        </p:nvSpPr>
        <p:spPr>
          <a:xfrm>
            <a:off x="549019" y="3040067"/>
            <a:ext cx="2743170" cy="3739485"/>
          </a:xfrm>
          <a:prstGeom prst="rect">
            <a:avLst/>
          </a:prstGeom>
          <a:noFill/>
        </p:spPr>
        <p:txBody>
          <a:bodyPr wrap="squar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"Score":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channelId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"id":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"intent":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"product":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serviceUrl</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"text":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"timestamp":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"type":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r>
              <a:rPr lang="en-GB" sz="1400" b="1" dirty="0" err="1">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userid</a:t>
            </a: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"username": ""</a:t>
            </a:r>
          </a:p>
          <a:p>
            <a:pPr>
              <a:lnSpc>
                <a:spcPct val="90000"/>
              </a:lnSpc>
              <a:spcAft>
                <a:spcPts val="600"/>
              </a:spcAft>
            </a:pPr>
            <a:r>
              <a:rPr lang="en-GB" sz="1400" b="1" dirty="0">
                <a:gradFill>
                  <a:gsLst>
                    <a:gs pos="2917">
                      <a:schemeClr val="tx1"/>
                    </a:gs>
                    <a:gs pos="30000">
                      <a:schemeClr val="tx1"/>
                    </a:gs>
                  </a:gsLst>
                  <a:lin ang="5400000" scaled="0"/>
                </a:gradFill>
                <a:latin typeface="Tahoma" panose="020B0604030504040204" pitchFamily="34" charset="0"/>
                <a:ea typeface="Tahoma" panose="020B0604030504040204" pitchFamily="34" charset="0"/>
                <a:cs typeface="Tahoma" panose="020B0604030504040204" pitchFamily="34" charset="0"/>
              </a:rPr>
              <a:t>}</a:t>
            </a:r>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22400515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66364"/>
          </a:xfrm>
        </p:spPr>
        <p:txBody>
          <a:bodyPr/>
          <a:lstStyle/>
          <a:p>
            <a:r>
              <a:rPr lang="en-US" sz="2400" dirty="0"/>
              <a:t>Create Stream Analytics (1/6)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4733604"/>
          </a:xfrm>
        </p:spPr>
        <p:txBody>
          <a:bodyPr/>
          <a:lstStyle/>
          <a:p>
            <a:pPr marL="0" indent="0">
              <a:buNone/>
            </a:pPr>
            <a:r>
              <a:rPr lang="en-US" sz="1800" i="1" dirty="0"/>
              <a:t>Create a Stream Analytics job that pulls bot messages from the Event Hub and store them in the Data Lake Store. In addition, it computes average sentiment over a time window and forwards that data to Power BI for real-time dashboarding.</a:t>
            </a:r>
          </a:p>
          <a:p>
            <a:r>
              <a:rPr lang="en-US" sz="1800" dirty="0"/>
              <a:t>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Internet of Things</a:t>
            </a:r>
            <a:r>
              <a:rPr lang="en-US" sz="1800" dirty="0"/>
              <a:t> </a:t>
            </a:r>
            <a:r>
              <a:rPr lang="en-US" sz="1800" dirty="0">
                <a:sym typeface="Wingdings" panose="05000000000000000000" pitchFamily="2" charset="2"/>
              </a:rPr>
              <a:t></a:t>
            </a:r>
            <a:r>
              <a:rPr lang="en-US" sz="1800" dirty="0"/>
              <a:t> </a:t>
            </a:r>
            <a:r>
              <a:rPr lang="en-US" sz="1800" b="1" dirty="0"/>
              <a:t>Stream Analytics Job</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streamjob</a:t>
            </a:r>
            <a:r>
              <a:rPr lang="en-US" sz="1800" dirty="0"/>
              <a:t>)</a:t>
            </a:r>
          </a:p>
          <a:p>
            <a:r>
              <a:rPr lang="en-US" sz="1800" dirty="0"/>
              <a:t>Select your existing resource group</a:t>
            </a:r>
          </a:p>
          <a:p>
            <a:r>
              <a:rPr lang="en-US" sz="1800" dirty="0"/>
              <a:t>Click </a:t>
            </a:r>
            <a:r>
              <a:rPr lang="en-US" sz="1800" b="1" dirty="0"/>
              <a:t>Create</a:t>
            </a:r>
          </a:p>
          <a:p>
            <a:endParaRPr lang="en-GB" dirty="0"/>
          </a:p>
        </p:txBody>
      </p:sp>
      <p:pic>
        <p:nvPicPr>
          <p:cNvPr id="6" name="Picture Placeholder 5"/>
          <p:cNvPicPr>
            <a:picLocks noGrp="1" noChangeAspect="1"/>
          </p:cNvPicPr>
          <p:nvPr>
            <p:ph type="pic" sz="quarter" idx="10"/>
          </p:nvPr>
        </p:nvPicPr>
        <p:blipFill>
          <a:blip r:embed="rId2"/>
          <a:srcRect l="94" r="94"/>
          <a:stretch>
            <a:fillRect/>
          </a:stretch>
        </p:blipFill>
        <p:spPr>
          <a:prstGeom prst="rect">
            <a:avLst/>
          </a:prstGeom>
        </p:spPr>
      </p:pic>
    </p:spTree>
    <p:extLst>
      <p:ext uri="{BB962C8B-B14F-4D97-AF65-F5344CB8AC3E}">
        <p14:creationId xmlns:p14="http://schemas.microsoft.com/office/powerpoint/2010/main" val="13488882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794064"/>
          </a:xfrm>
        </p:spPr>
        <p:txBody>
          <a:bodyPr/>
          <a:lstStyle/>
          <a:p>
            <a:r>
              <a:rPr lang="en-US" sz="2400" dirty="0"/>
              <a:t>Create Stream Analytics (2/6)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3271665"/>
          </a:xfrm>
        </p:spPr>
        <p:txBody>
          <a:bodyPr/>
          <a:lstStyle/>
          <a:p>
            <a:r>
              <a:rPr lang="en-US" sz="1800" dirty="0"/>
              <a:t>Navigate to your newly created Stream Analytics Job</a:t>
            </a:r>
          </a:p>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Inputs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sym typeface="Wingdings" panose="05000000000000000000" pitchFamily="2" charset="2"/>
              </a:rPr>
              <a:t>As Input alias, enter </a:t>
            </a:r>
            <a:r>
              <a:rPr lang="en-GB" sz="1800" b="1" dirty="0" err="1"/>
              <a:t>botincomingdata</a:t>
            </a:r>
            <a:r>
              <a:rPr lang="en-GB" sz="1800" dirty="0"/>
              <a:t> </a:t>
            </a:r>
          </a:p>
          <a:p>
            <a:r>
              <a:rPr lang="en-US" sz="1800" dirty="0">
                <a:sym typeface="Wingdings" panose="05000000000000000000" pitchFamily="2" charset="2"/>
              </a:rPr>
              <a:t>Select your event hub namespace, name, and listen policy</a:t>
            </a:r>
          </a:p>
          <a:p>
            <a:r>
              <a:rPr lang="en-US" sz="1800" dirty="0">
                <a:sym typeface="Wingdings" panose="05000000000000000000" pitchFamily="2" charset="2"/>
              </a:rPr>
              <a:t>Click </a:t>
            </a:r>
            <a:r>
              <a:rPr lang="en-US" sz="1800" b="1" dirty="0">
                <a:sym typeface="Wingdings" panose="05000000000000000000" pitchFamily="2" charset="2"/>
              </a:rPr>
              <a:t>Create</a:t>
            </a:r>
          </a:p>
          <a:p>
            <a:endParaRPr lang="en-GB" dirty="0"/>
          </a:p>
        </p:txBody>
      </p:sp>
      <p:pic>
        <p:nvPicPr>
          <p:cNvPr id="6" name="Picture Placeholder 5"/>
          <p:cNvPicPr>
            <a:picLocks noGrp="1" noChangeAspect="1"/>
          </p:cNvPicPr>
          <p:nvPr>
            <p:ph type="pic" sz="quarter" idx="10"/>
          </p:nvPr>
        </p:nvPicPr>
        <p:blipFill>
          <a:blip r:embed="rId2"/>
          <a:srcRect t="225" b="225"/>
          <a:stretch>
            <a:fillRect/>
          </a:stretch>
        </p:blipFill>
        <p:spPr>
          <a:prstGeom prst="rect">
            <a:avLst/>
          </a:prstGeom>
        </p:spPr>
      </p:pic>
    </p:spTree>
    <p:extLst>
      <p:ext uri="{BB962C8B-B14F-4D97-AF65-F5344CB8AC3E}">
        <p14:creationId xmlns:p14="http://schemas.microsoft.com/office/powerpoint/2010/main" val="1547771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794064"/>
          </a:xfrm>
        </p:spPr>
        <p:txBody>
          <a:bodyPr/>
          <a:lstStyle/>
          <a:p>
            <a:r>
              <a:rPr lang="en-US" sz="2400" dirty="0"/>
              <a:t>Create Stream Analytics (3/6)</a:t>
            </a:r>
            <a:br>
              <a:rPr lang="en-US" sz="2400" dirty="0"/>
            </a:br>
            <a:r>
              <a:rPr lang="en-US" sz="1800" dirty="0"/>
              <a:t>170-create-stream-analytics.ps1</a:t>
            </a:r>
            <a:endParaRPr lang="en-GB" sz="2400" dirty="0"/>
          </a:p>
        </p:txBody>
      </p:sp>
      <p:sp>
        <p:nvSpPr>
          <p:cNvPr id="4" name="Content Placeholder 3"/>
          <p:cNvSpPr>
            <a:spLocks noGrp="1"/>
          </p:cNvSpPr>
          <p:nvPr>
            <p:ph sz="quarter" idx="11"/>
          </p:nvPr>
        </p:nvSpPr>
        <p:spPr>
          <a:xfrm>
            <a:off x="183263" y="1394165"/>
            <a:ext cx="3566121" cy="1486561"/>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Query</a:t>
            </a:r>
            <a:endParaRPr lang="en-US" sz="1800" dirty="0">
              <a:sym typeface="Wingdings" panose="05000000000000000000" pitchFamily="2" charset="2"/>
            </a:endParaRPr>
          </a:p>
          <a:p>
            <a:r>
              <a:rPr lang="en-US" sz="1800" dirty="0"/>
              <a:t>Copy the following query and paste it in the query textbox</a:t>
            </a:r>
          </a:p>
        </p:txBody>
      </p:sp>
      <p:sp>
        <p:nvSpPr>
          <p:cNvPr id="5" name="Rectangle 4"/>
          <p:cNvSpPr/>
          <p:nvPr/>
        </p:nvSpPr>
        <p:spPr>
          <a:xfrm>
            <a:off x="594738" y="2878810"/>
            <a:ext cx="3017487" cy="3323987"/>
          </a:xfrm>
          <a:prstGeom prst="rect">
            <a:avLst/>
          </a:prstGeom>
        </p:spPr>
        <p:txBody>
          <a:bodyPr wrap="square">
            <a:spAutoFit/>
          </a:bodyPr>
          <a:lstStyle/>
          <a:p>
            <a:r>
              <a:rPr lang="en-GB" sz="1050" dirty="0"/>
              <a:t>SELECT</a:t>
            </a:r>
          </a:p>
          <a:p>
            <a:r>
              <a:rPr lang="en-GB" sz="1050" dirty="0"/>
              <a:t>    *</a:t>
            </a:r>
          </a:p>
          <a:p>
            <a:r>
              <a:rPr lang="en-GB" sz="1050" dirty="0"/>
              <a:t>INTO</a:t>
            </a:r>
          </a:p>
          <a:p>
            <a:r>
              <a:rPr lang="en-GB" sz="1050" dirty="0"/>
              <a:t>    </a:t>
            </a:r>
            <a:r>
              <a:rPr lang="en-GB" sz="1050" dirty="0" err="1"/>
              <a:t>datalake</a:t>
            </a:r>
            <a:endParaRPr lang="en-GB" sz="1050" dirty="0"/>
          </a:p>
          <a:p>
            <a:r>
              <a:rPr lang="en-GB" sz="1050" dirty="0"/>
              <a:t>FROM</a:t>
            </a:r>
          </a:p>
          <a:p>
            <a:r>
              <a:rPr lang="en-GB" sz="1050" dirty="0"/>
              <a:t>    </a:t>
            </a:r>
            <a:r>
              <a:rPr lang="en-GB" sz="1050" dirty="0" err="1"/>
              <a:t>botincomingdata</a:t>
            </a:r>
            <a:r>
              <a:rPr lang="en-GB" sz="1050" dirty="0"/>
              <a:t> TIMESTAMP BY [timestamp]</a:t>
            </a:r>
          </a:p>
          <a:p>
            <a:endParaRPr lang="en-GB" sz="1050" dirty="0"/>
          </a:p>
          <a:p>
            <a:r>
              <a:rPr lang="en-GB" sz="1050" dirty="0"/>
              <a:t>SELECT </a:t>
            </a:r>
          </a:p>
          <a:p>
            <a:r>
              <a:rPr lang="en-GB" sz="1050" dirty="0"/>
              <a:t>    product AS [Product],</a:t>
            </a:r>
          </a:p>
          <a:p>
            <a:r>
              <a:rPr lang="en-GB" sz="1050" dirty="0"/>
              <a:t>    </a:t>
            </a:r>
            <a:r>
              <a:rPr lang="en-GB" sz="1050" dirty="0" err="1"/>
              <a:t>channelId</a:t>
            </a:r>
            <a:r>
              <a:rPr lang="en-GB" sz="1050" dirty="0"/>
              <a:t> AS [Channel],</a:t>
            </a:r>
          </a:p>
          <a:p>
            <a:r>
              <a:rPr lang="en-GB" sz="1050" dirty="0"/>
              <a:t>    </a:t>
            </a:r>
            <a:r>
              <a:rPr lang="en-GB" sz="1050" dirty="0" err="1"/>
              <a:t>System.Timestamp</a:t>
            </a:r>
            <a:r>
              <a:rPr lang="en-GB" sz="1050" dirty="0"/>
              <a:t> as time,</a:t>
            </a:r>
          </a:p>
          <a:p>
            <a:r>
              <a:rPr lang="en-GB" sz="1050" dirty="0"/>
              <a:t>    COUNT(*) AS [Count],</a:t>
            </a:r>
          </a:p>
          <a:p>
            <a:r>
              <a:rPr lang="en-GB" sz="1050" dirty="0"/>
              <a:t>    AVG(score) AS [Score]</a:t>
            </a:r>
          </a:p>
          <a:p>
            <a:r>
              <a:rPr lang="en-GB" sz="1050" dirty="0"/>
              <a:t>INTO</a:t>
            </a:r>
          </a:p>
          <a:p>
            <a:r>
              <a:rPr lang="en-GB" sz="1050" dirty="0"/>
              <a:t>    </a:t>
            </a:r>
            <a:r>
              <a:rPr lang="en-GB" sz="1050" dirty="0" err="1"/>
              <a:t>powerbi</a:t>
            </a:r>
            <a:endParaRPr lang="en-GB" sz="1050" dirty="0"/>
          </a:p>
          <a:p>
            <a:r>
              <a:rPr lang="en-GB" sz="1050" dirty="0"/>
              <a:t>FROM</a:t>
            </a:r>
          </a:p>
          <a:p>
            <a:r>
              <a:rPr lang="en-GB" sz="1050" dirty="0"/>
              <a:t>    </a:t>
            </a:r>
            <a:r>
              <a:rPr lang="en-GB" sz="1050" dirty="0" err="1"/>
              <a:t>botincomingdata</a:t>
            </a:r>
            <a:r>
              <a:rPr lang="en-GB" sz="1050" dirty="0"/>
              <a:t> TIMESTAMP BY [timestamp]</a:t>
            </a:r>
          </a:p>
          <a:p>
            <a:r>
              <a:rPr lang="en-GB" sz="1050" dirty="0"/>
              <a:t>    GROUP BY product, </a:t>
            </a:r>
            <a:r>
              <a:rPr lang="en-GB" sz="1050" dirty="0" err="1"/>
              <a:t>channelId</a:t>
            </a:r>
            <a:r>
              <a:rPr lang="en-GB" sz="1050" dirty="0"/>
              <a:t>,</a:t>
            </a:r>
          </a:p>
          <a:p>
            <a:r>
              <a:rPr lang="en-GB" sz="1050" dirty="0"/>
              <a:t>        </a:t>
            </a:r>
            <a:r>
              <a:rPr lang="en-GB" sz="1050" dirty="0" err="1"/>
              <a:t>TumblingWindow</a:t>
            </a:r>
            <a:r>
              <a:rPr lang="en-GB" sz="1050" dirty="0"/>
              <a:t>(minute, 1)</a:t>
            </a:r>
          </a:p>
          <a:p>
            <a:endParaRPr lang="en-GB" sz="1050" dirty="0"/>
          </a:p>
        </p:txBody>
      </p:sp>
      <p:sp>
        <p:nvSpPr>
          <p:cNvPr id="3" name="Rectangle 2"/>
          <p:cNvSpPr/>
          <p:nvPr/>
        </p:nvSpPr>
        <p:spPr>
          <a:xfrm>
            <a:off x="274702" y="6331871"/>
            <a:ext cx="3636637" cy="369332"/>
          </a:xfrm>
          <a:prstGeom prst="rect">
            <a:avLst/>
          </a:prstGeom>
        </p:spPr>
        <p:txBody>
          <a:bodyPr wrap="none">
            <a:spAutoFit/>
          </a:bodyPr>
          <a:lstStyle/>
          <a:p>
            <a:pPr marL="285750" indent="-285750">
              <a:buFont typeface="Arial" panose="020B0604020202020204" pitchFamily="34" charset="0"/>
              <a:buChar char="•"/>
            </a:pPr>
            <a:r>
              <a:rPr lang="en-US" dirty="0">
                <a:gradFill>
                  <a:gsLst>
                    <a:gs pos="1250">
                      <a:schemeClr val="tx1"/>
                    </a:gs>
                    <a:gs pos="100000">
                      <a:schemeClr val="tx1"/>
                    </a:gs>
                  </a:gsLst>
                  <a:lin ang="5400000" scaled="0"/>
                </a:gradFill>
              </a:rPr>
              <a:t>Click </a:t>
            </a:r>
            <a:r>
              <a:rPr lang="en-US" b="1" dirty="0">
                <a:gradFill>
                  <a:gsLst>
                    <a:gs pos="1250">
                      <a:schemeClr val="tx1"/>
                    </a:gs>
                    <a:gs pos="100000">
                      <a:schemeClr val="tx1"/>
                    </a:gs>
                  </a:gsLst>
                  <a:lin ang="5400000" scaled="0"/>
                </a:gradFill>
              </a:rPr>
              <a:t>Save</a:t>
            </a:r>
            <a:r>
              <a:rPr lang="en-US" dirty="0">
                <a:gradFill>
                  <a:gsLst>
                    <a:gs pos="1250">
                      <a:schemeClr val="tx1"/>
                    </a:gs>
                    <a:gs pos="100000">
                      <a:schemeClr val="tx1"/>
                    </a:gs>
                  </a:gsLst>
                  <a:lin ang="5400000" scaled="0"/>
                </a:gradFill>
              </a:rPr>
              <a:t> and confirm if asked</a:t>
            </a:r>
          </a:p>
        </p:txBody>
      </p:sp>
      <p:pic>
        <p:nvPicPr>
          <p:cNvPr id="7" name="Picture Placeholder 6"/>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1556630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840438" cy="517065"/>
          </a:xfrm>
        </p:spPr>
        <p:txBody>
          <a:bodyPr/>
          <a:lstStyle/>
          <a:p>
            <a:r>
              <a:rPr lang="en-US" sz="2400" dirty="0"/>
              <a:t>Create Stream Analytics (4/6)</a:t>
            </a:r>
            <a:endParaRPr lang="en-GB" sz="2400" dirty="0"/>
          </a:p>
        </p:txBody>
      </p:sp>
      <p:sp>
        <p:nvSpPr>
          <p:cNvPr id="4" name="Content Placeholder 3"/>
          <p:cNvSpPr>
            <a:spLocks noGrp="1"/>
          </p:cNvSpPr>
          <p:nvPr>
            <p:ph sz="quarter" idx="11"/>
          </p:nvPr>
        </p:nvSpPr>
        <p:spPr>
          <a:xfrm>
            <a:off x="183262" y="1394165"/>
            <a:ext cx="3931877" cy="3936462"/>
          </a:xfrm>
        </p:spPr>
        <p:txBody>
          <a:bodyPr/>
          <a:lstStyle/>
          <a:p>
            <a:r>
              <a:rPr lang="en-US" sz="1800" dirty="0"/>
              <a:t>Click JOB TOPOLOGY </a:t>
            </a:r>
            <a:r>
              <a:rPr lang="en-US" sz="1800" dirty="0">
                <a:sym typeface="Wingdings" panose="05000000000000000000" pitchFamily="2" charset="2"/>
              </a:rPr>
              <a:t> </a:t>
            </a:r>
            <a:r>
              <a:rPr lang="en-US" sz="1800" b="1" dirty="0">
                <a:sym typeface="Wingdings" panose="05000000000000000000" pitchFamily="2" charset="2"/>
              </a:rPr>
              <a:t>Outputs</a:t>
            </a:r>
            <a:r>
              <a:rPr lang="en-US" sz="1800" dirty="0">
                <a:sym typeface="Wingdings" panose="05000000000000000000" pitchFamily="2" charset="2"/>
              </a:rPr>
              <a:t>, then </a:t>
            </a:r>
            <a:r>
              <a:rPr lang="en-US" sz="1800" b="1" dirty="0">
                <a:sym typeface="Wingdings" panose="05000000000000000000" pitchFamily="2" charset="2"/>
              </a:rPr>
              <a:t>+ Add</a:t>
            </a:r>
          </a:p>
          <a:p>
            <a:r>
              <a:rPr lang="en-US" sz="1800" dirty="0"/>
              <a:t>As Output alias, enter</a:t>
            </a:r>
            <a:r>
              <a:rPr lang="en-GB" sz="1800" dirty="0"/>
              <a:t> </a:t>
            </a:r>
            <a:r>
              <a:rPr lang="en-GB" sz="1800" b="1" dirty="0" err="1"/>
              <a:t>datalake</a:t>
            </a:r>
            <a:r>
              <a:rPr lang="en-GB" sz="1800" dirty="0"/>
              <a:t> </a:t>
            </a:r>
          </a:p>
          <a:p>
            <a:r>
              <a:rPr lang="en-US" sz="1800" dirty="0"/>
              <a:t>For Sink, select </a:t>
            </a:r>
            <a:r>
              <a:rPr lang="en-US" sz="1800" b="1" dirty="0"/>
              <a:t>Data Lake Store</a:t>
            </a:r>
          </a:p>
          <a:p>
            <a:r>
              <a:rPr lang="en-US" sz="1800" dirty="0"/>
              <a:t>Click </a:t>
            </a:r>
            <a:r>
              <a:rPr lang="en-US" sz="1800" b="1" dirty="0"/>
              <a:t>Authorize</a:t>
            </a:r>
          </a:p>
          <a:p>
            <a:r>
              <a:rPr lang="en-US" sz="1800" dirty="0"/>
              <a:t>Select subscription and Data Lake Store account</a:t>
            </a:r>
          </a:p>
          <a:p>
            <a:r>
              <a:rPr lang="en-US" sz="1800" dirty="0"/>
              <a:t>In the </a:t>
            </a:r>
            <a:r>
              <a:rPr lang="en-US" sz="1800" b="1" dirty="0"/>
              <a:t>Path prefix pattern </a:t>
            </a:r>
            <a:r>
              <a:rPr lang="en-US" sz="1800" dirty="0"/>
              <a:t>textbox, enter </a:t>
            </a:r>
            <a:r>
              <a:rPr lang="en-GB" sz="1800" dirty="0"/>
              <a:t> </a:t>
            </a:r>
            <a:r>
              <a:rPr lang="en-GB" sz="1800" b="1" dirty="0" err="1"/>
              <a:t>botdata</a:t>
            </a:r>
            <a:r>
              <a:rPr lang="en-GB" sz="1800" b="1" dirty="0"/>
              <a:t>/raw/{date}/{time}/ </a:t>
            </a:r>
          </a:p>
          <a:p>
            <a:r>
              <a:rPr lang="en-US" sz="1800" dirty="0"/>
              <a:t>C</a:t>
            </a:r>
            <a:r>
              <a:rPr lang="en-GB" sz="1800" dirty="0"/>
              <a:t>lick </a:t>
            </a:r>
            <a:r>
              <a:rPr lang="en-GB" sz="1800" b="1" dirty="0"/>
              <a:t>Create</a:t>
            </a:r>
          </a:p>
          <a:p>
            <a:endParaRPr lang="en-US" dirty="0"/>
          </a:p>
          <a:p>
            <a:endParaRPr lang="en-GB" dirty="0"/>
          </a:p>
        </p:txBody>
      </p:sp>
      <p:pic>
        <p:nvPicPr>
          <p:cNvPr id="8" name="Picture Placeholder 7"/>
          <p:cNvPicPr>
            <a:picLocks noGrp="1" noChangeAspect="1"/>
          </p:cNvPicPr>
          <p:nvPr>
            <p:ph type="pic" sz="quarter" idx="10"/>
          </p:nvPr>
        </p:nvPicPr>
        <p:blipFill>
          <a:blip r:embed="rId2"/>
          <a:srcRect t="245" b="245"/>
          <a:stretch>
            <a:fillRect/>
          </a:stretch>
        </p:blipFill>
        <p:spPr>
          <a:prstGeom prst="rect">
            <a:avLst/>
          </a:prstGeom>
        </p:spPr>
      </p:pic>
    </p:spTree>
    <p:extLst>
      <p:ext uri="{BB962C8B-B14F-4D97-AF65-F5344CB8AC3E}">
        <p14:creationId xmlns:p14="http://schemas.microsoft.com/office/powerpoint/2010/main" val="1710058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517065"/>
          </a:xfrm>
        </p:spPr>
        <p:txBody>
          <a:bodyPr/>
          <a:lstStyle/>
          <a:p>
            <a:r>
              <a:rPr lang="en-US" sz="2400" dirty="0"/>
              <a:t>Create Stream Analytics (5/6)</a:t>
            </a:r>
            <a:endParaRPr lang="en-GB" sz="2400" dirty="0"/>
          </a:p>
        </p:txBody>
      </p:sp>
      <p:sp>
        <p:nvSpPr>
          <p:cNvPr id="4" name="Content Placeholder 3"/>
          <p:cNvSpPr>
            <a:spLocks noGrp="1"/>
          </p:cNvSpPr>
          <p:nvPr>
            <p:ph sz="quarter" idx="11"/>
          </p:nvPr>
        </p:nvSpPr>
        <p:spPr>
          <a:xfrm>
            <a:off x="183263" y="1394165"/>
            <a:ext cx="3566121" cy="4595104"/>
          </a:xfrm>
        </p:spPr>
        <p:txBody>
          <a:bodyPr/>
          <a:lstStyle/>
          <a:p>
            <a:r>
              <a:rPr lang="en-US" sz="1800" dirty="0"/>
              <a:t>Add another output by click on </a:t>
            </a:r>
            <a:r>
              <a:rPr lang="en-US" sz="1800" b="1" dirty="0"/>
              <a:t>+Add</a:t>
            </a:r>
          </a:p>
          <a:p>
            <a:r>
              <a:rPr lang="en-US" sz="1800" dirty="0"/>
              <a:t>For Output alias, enter </a:t>
            </a:r>
            <a:r>
              <a:rPr lang="en-GB" sz="1800" dirty="0"/>
              <a:t> </a:t>
            </a:r>
            <a:r>
              <a:rPr lang="en-GB" sz="1800" b="1" dirty="0" err="1"/>
              <a:t>powerbi</a:t>
            </a:r>
            <a:r>
              <a:rPr lang="en-GB" sz="1800" dirty="0"/>
              <a:t> </a:t>
            </a:r>
          </a:p>
          <a:p>
            <a:r>
              <a:rPr lang="en-US" sz="1800" dirty="0"/>
              <a:t>For Sink, select </a:t>
            </a:r>
            <a:r>
              <a:rPr lang="en-US" sz="1800" b="1" dirty="0"/>
              <a:t>Power BI</a:t>
            </a:r>
          </a:p>
          <a:p>
            <a:r>
              <a:rPr lang="en-US" sz="1800" dirty="0"/>
              <a:t>Click </a:t>
            </a:r>
            <a:r>
              <a:rPr lang="en-US" sz="1800" b="1" dirty="0"/>
              <a:t>Authorize </a:t>
            </a:r>
            <a:r>
              <a:rPr lang="en-US" sz="1800" dirty="0"/>
              <a:t>and log in with your Power BI account.  </a:t>
            </a:r>
            <a:r>
              <a:rPr lang="en-US" sz="1800" i="1" dirty="0">
                <a:solidFill>
                  <a:srgbClr val="FF0000"/>
                </a:solidFill>
              </a:rPr>
              <a:t>Need to provide sample PBI account for those who don’t have their own.</a:t>
            </a:r>
            <a:endParaRPr lang="en-US" sz="1800" b="1" i="1" dirty="0">
              <a:solidFill>
                <a:srgbClr val="FF0000"/>
              </a:solidFill>
            </a:endParaRPr>
          </a:p>
          <a:p>
            <a:r>
              <a:rPr lang="en-US" sz="1800" dirty="0"/>
              <a:t>As Dataset Name, enter </a:t>
            </a:r>
            <a:r>
              <a:rPr lang="en-US" sz="1800" b="1" dirty="0" err="1"/>
              <a:t>cisbot</a:t>
            </a:r>
            <a:endParaRPr lang="en-US" sz="1800" b="1" dirty="0"/>
          </a:p>
          <a:p>
            <a:r>
              <a:rPr lang="en-US" sz="1800" dirty="0"/>
              <a:t>As Table Name, enter </a:t>
            </a:r>
            <a:r>
              <a:rPr lang="en-US" sz="1800" b="1" dirty="0" err="1"/>
              <a:t>botdata</a:t>
            </a:r>
            <a:endParaRPr lang="en-US" sz="1800" b="1" dirty="0"/>
          </a:p>
          <a:p>
            <a:r>
              <a:rPr lang="en-US" sz="1800" dirty="0"/>
              <a:t>Click </a:t>
            </a:r>
            <a:r>
              <a:rPr lang="en-US" sz="1800" b="1" dirty="0"/>
              <a:t>Create</a:t>
            </a:r>
          </a:p>
          <a:p>
            <a:endParaRPr lang="en-GB" dirty="0"/>
          </a:p>
        </p:txBody>
      </p:sp>
      <p:pic>
        <p:nvPicPr>
          <p:cNvPr id="5" name="Picture Placeholder 4"/>
          <p:cNvPicPr>
            <a:picLocks noGrp="1" noChangeAspect="1"/>
          </p:cNvPicPr>
          <p:nvPr>
            <p:ph type="pic" sz="quarter" idx="10"/>
          </p:nvPr>
        </p:nvPicPr>
        <p:blipFill>
          <a:blip r:embed="rId2"/>
          <a:srcRect l="114" r="114"/>
          <a:stretch>
            <a:fillRect/>
          </a:stretch>
        </p:blipFill>
        <p:spPr>
          <a:prstGeom prst="rect">
            <a:avLst/>
          </a:prstGeom>
        </p:spPr>
      </p:pic>
    </p:spTree>
    <p:extLst>
      <p:ext uri="{BB962C8B-B14F-4D97-AF65-F5344CB8AC3E}">
        <p14:creationId xmlns:p14="http://schemas.microsoft.com/office/powerpoint/2010/main" val="420726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5466112"/>
          </a:xfrm>
        </p:spPr>
        <p:txBody>
          <a:bodyPr/>
          <a:lstStyle/>
          <a:p>
            <a:r>
              <a:rPr lang="en-US" sz="2400" dirty="0"/>
              <a:t>Mark has seen videos about the Microsoft Bot Framework and the Cortana Intelligence Suite.</a:t>
            </a:r>
          </a:p>
          <a:p>
            <a:r>
              <a:rPr lang="en-US" sz="2400" dirty="0"/>
              <a:t>He’s asked for your support to run an experiment with user engagement bots.</a:t>
            </a:r>
          </a:p>
          <a:p>
            <a:r>
              <a:rPr lang="en-US" sz="2400" dirty="0"/>
              <a:t>He thinks it is very difficult to predict what kind of interactions the community will have with the bot. He would like to design the system openly, allowing users to formulate complaints or questions regarding loans and credit cards. He asks whether artificial intelligence can make the system better and better over time, as it learns from interactions users have with it. </a:t>
            </a:r>
          </a:p>
          <a:p>
            <a:r>
              <a:rPr lang="en-US" sz="2400" dirty="0"/>
              <a:t>Initially the bot should recognize very broadly what sort of message (e.g. inquiry about a credit card, or about a loan), and direct the user to a specific page on the web site for the particular product. Over time the bot should evolve to answer questions based on known information. Finally, if this test is successful, Mark envisions that a customer should be able to get detailed information and then schedule an appointment or fill out an online application</a:t>
            </a:r>
          </a:p>
          <a:p>
            <a:endParaRPr lang="en-US" sz="2400" dirty="0"/>
          </a:p>
        </p:txBody>
      </p:sp>
    </p:spTree>
    <p:extLst>
      <p:ext uri="{BB962C8B-B14F-4D97-AF65-F5344CB8AC3E}">
        <p14:creationId xmlns:p14="http://schemas.microsoft.com/office/powerpoint/2010/main" val="31374950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48999" cy="849463"/>
          </a:xfrm>
        </p:spPr>
        <p:txBody>
          <a:bodyPr/>
          <a:lstStyle/>
          <a:p>
            <a:r>
              <a:rPr lang="en-US" sz="2400" dirty="0"/>
              <a:t>Create Stream Analytics (6/6)</a:t>
            </a:r>
            <a:endParaRPr lang="en-GB" sz="2400" dirty="0"/>
          </a:p>
        </p:txBody>
      </p:sp>
      <p:sp>
        <p:nvSpPr>
          <p:cNvPr id="4" name="Content Placeholder 3"/>
          <p:cNvSpPr>
            <a:spLocks noGrp="1"/>
          </p:cNvSpPr>
          <p:nvPr>
            <p:ph sz="quarter" idx="11"/>
          </p:nvPr>
        </p:nvSpPr>
        <p:spPr>
          <a:xfrm>
            <a:off x="183263" y="1394165"/>
            <a:ext cx="3566121" cy="1348061"/>
          </a:xfrm>
        </p:spPr>
        <p:txBody>
          <a:bodyPr/>
          <a:lstStyle/>
          <a:p>
            <a:r>
              <a:rPr lang="en-US" sz="1800" dirty="0"/>
              <a:t>Click on </a:t>
            </a:r>
            <a:r>
              <a:rPr lang="en-US" sz="1800" b="1" dirty="0"/>
              <a:t>Overview</a:t>
            </a:r>
            <a:endParaRPr lang="en-US" sz="1800" dirty="0"/>
          </a:p>
          <a:p>
            <a:r>
              <a:rPr lang="en-US" sz="1800" dirty="0"/>
              <a:t>Click </a:t>
            </a:r>
            <a:r>
              <a:rPr lang="en-US" sz="1800" b="1" dirty="0"/>
              <a:t>Start</a:t>
            </a:r>
          </a:p>
          <a:p>
            <a:r>
              <a:rPr lang="en-US" sz="1800" dirty="0"/>
              <a:t>Leave job start time as </a:t>
            </a:r>
            <a:r>
              <a:rPr lang="en-US" sz="1800" b="1" dirty="0"/>
              <a:t>Now</a:t>
            </a:r>
          </a:p>
          <a:p>
            <a:r>
              <a:rPr lang="en-US" sz="1800" dirty="0"/>
              <a:t>Click </a:t>
            </a:r>
            <a:r>
              <a:rPr lang="en-US" sz="1800" b="1" dirty="0"/>
              <a:t>Start</a:t>
            </a:r>
            <a:endParaRPr lang="en-GB" sz="1800" b="1" dirty="0"/>
          </a:p>
        </p:txBody>
      </p:sp>
      <p:pic>
        <p:nvPicPr>
          <p:cNvPr id="6" name="Picture Placeholder 5"/>
          <p:cNvPicPr>
            <a:picLocks noGrp="1" noChangeAspect="1"/>
          </p:cNvPicPr>
          <p:nvPr>
            <p:ph type="pic" sz="quarter" idx="10"/>
          </p:nvPr>
        </p:nvPicPr>
        <p:blipFill>
          <a:blip r:embed="rId2"/>
          <a:srcRect l="207" r="207"/>
          <a:stretch>
            <a:fillRect/>
          </a:stretch>
        </p:blipFill>
        <p:spPr>
          <a:prstGeom prst="rect">
            <a:avLst/>
          </a:prstGeom>
        </p:spPr>
      </p:pic>
    </p:spTree>
    <p:extLst>
      <p:ext uri="{BB962C8B-B14F-4D97-AF65-F5344CB8AC3E}">
        <p14:creationId xmlns:p14="http://schemas.microsoft.com/office/powerpoint/2010/main" val="31865156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(1/2)</a:t>
            </a:r>
          </a:p>
        </p:txBody>
      </p:sp>
      <p:sp>
        <p:nvSpPr>
          <p:cNvPr id="4" name="Content Placeholder 3"/>
          <p:cNvSpPr>
            <a:spLocks noGrp="1"/>
          </p:cNvSpPr>
          <p:nvPr>
            <p:ph sz="quarter" idx="11"/>
          </p:nvPr>
        </p:nvSpPr>
        <p:spPr>
          <a:xfrm>
            <a:off x="183263" y="1119848"/>
            <a:ext cx="3750012" cy="6666440"/>
          </a:xfrm>
        </p:spPr>
        <p:txBody>
          <a:bodyPr/>
          <a:lstStyle/>
          <a:p>
            <a:r>
              <a:rPr lang="en-US" sz="1800" dirty="0"/>
              <a:t>Navigate to </a:t>
            </a:r>
            <a:r>
              <a:rPr lang="en-US" sz="1800" dirty="0">
                <a:hlinkClick r:id="rId2"/>
              </a:rPr>
              <a:t>https://dev.botframework.com</a:t>
            </a:r>
            <a:r>
              <a:rPr lang="en-US" sz="1800" dirty="0"/>
              <a:t> and sign in with your Azure subscription credential</a:t>
            </a:r>
          </a:p>
          <a:p>
            <a:r>
              <a:rPr lang="en-US" sz="1800" dirty="0"/>
              <a:t>Click on </a:t>
            </a:r>
            <a:r>
              <a:rPr lang="en-US" sz="1800" b="1" dirty="0"/>
              <a:t>My bots</a:t>
            </a:r>
            <a:r>
              <a:rPr lang="en-US" sz="1800" dirty="0"/>
              <a:t>, </a:t>
            </a:r>
            <a:r>
              <a:rPr lang="en-US" sz="1800" b="1" dirty="0"/>
              <a:t>Create a bot</a:t>
            </a:r>
            <a:r>
              <a:rPr lang="en-US" sz="1800" dirty="0"/>
              <a:t>,</a:t>
            </a:r>
            <a:r>
              <a:rPr lang="en-US" sz="1800" b="1" dirty="0"/>
              <a:t> </a:t>
            </a:r>
            <a:r>
              <a:rPr lang="en-US" sz="1800" dirty="0"/>
              <a:t>and then click </a:t>
            </a:r>
            <a:r>
              <a:rPr lang="en-US" sz="1800" b="1" dirty="0"/>
              <a:t>Register</a:t>
            </a:r>
            <a:endParaRPr lang="en-US" sz="1800" dirty="0"/>
          </a:p>
          <a:p>
            <a:r>
              <a:rPr lang="en-US" sz="1800" dirty="0"/>
              <a:t>Enter display name and bot handle: </a:t>
            </a:r>
            <a:r>
              <a:rPr lang="en-US" sz="1800" b="1" dirty="0" err="1"/>
              <a:t>cisbot</a:t>
            </a:r>
            <a:r>
              <a:rPr lang="en-US" sz="1800" b="1" dirty="0"/>
              <a:t>[</a:t>
            </a:r>
            <a:r>
              <a:rPr lang="en-US" sz="1800" b="1" dirty="0" err="1"/>
              <a:t>nn</a:t>
            </a:r>
            <a:r>
              <a:rPr lang="en-US" sz="1800" b="1" dirty="0"/>
              <a:t>]</a:t>
            </a:r>
          </a:p>
          <a:p>
            <a:r>
              <a:rPr lang="en-US" sz="1800" dirty="0"/>
              <a:t>Provide a description</a:t>
            </a:r>
          </a:p>
          <a:p>
            <a:r>
              <a:rPr lang="en-US" sz="1800" dirty="0"/>
              <a:t>Leave Messaging endpoint empty for now.</a:t>
            </a:r>
          </a:p>
          <a:p>
            <a:r>
              <a:rPr lang="en-US" sz="1800" dirty="0"/>
              <a:t>Click on </a:t>
            </a:r>
            <a:r>
              <a:rPr lang="en-US" sz="1800" b="1" dirty="0"/>
              <a:t>Create Microsoft App ID and password</a:t>
            </a:r>
          </a:p>
          <a:p>
            <a:r>
              <a:rPr lang="en-US" sz="1800" dirty="0"/>
              <a:t>You will need to login with a Microsoft account (not a corporate account). If you don’t have one, you can create a personal one at that step.</a:t>
            </a:r>
          </a:p>
          <a:p>
            <a:r>
              <a:rPr lang="en-US" sz="1800" dirty="0"/>
              <a:t>Once logged in, click on </a:t>
            </a:r>
            <a:r>
              <a:rPr lang="en-GB" sz="1800" b="1" dirty="0"/>
              <a:t>Generate an app password to continue </a:t>
            </a:r>
            <a:r>
              <a:rPr lang="en-GB" sz="1800" dirty="0"/>
              <a:t>button</a:t>
            </a:r>
          </a:p>
          <a:p>
            <a:endParaRPr lang="en-US" sz="1800" dirty="0"/>
          </a:p>
          <a:p>
            <a:endParaRPr lang="en-US" sz="1800" dirty="0"/>
          </a:p>
          <a:p>
            <a:endParaRPr lang="en-US" sz="1800" dirty="0"/>
          </a:p>
        </p:txBody>
      </p:sp>
      <p:pic>
        <p:nvPicPr>
          <p:cNvPr id="15" name="Picture Placeholder 14"/>
          <p:cNvPicPr>
            <a:picLocks noGrp="1" noChangeAspect="1"/>
          </p:cNvPicPr>
          <p:nvPr>
            <p:ph type="pic" sz="quarter" idx="10"/>
          </p:nvPr>
        </p:nvPicPr>
        <p:blipFill>
          <a:blip r:embed="rId3"/>
          <a:srcRect l="1569" r="1569"/>
          <a:stretch>
            <a:fillRect/>
          </a:stretch>
        </p:blipFill>
        <p:spPr>
          <a:prstGeom prst="rect">
            <a:avLst/>
          </a:prstGeom>
        </p:spPr>
      </p:pic>
    </p:spTree>
    <p:extLst>
      <p:ext uri="{BB962C8B-B14F-4D97-AF65-F5344CB8AC3E}">
        <p14:creationId xmlns:p14="http://schemas.microsoft.com/office/powerpoint/2010/main" val="1619730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Register Your Bot (2/2)</a:t>
            </a:r>
          </a:p>
        </p:txBody>
      </p:sp>
      <p:sp>
        <p:nvSpPr>
          <p:cNvPr id="4" name="Content Placeholder 3"/>
          <p:cNvSpPr>
            <a:spLocks noGrp="1"/>
          </p:cNvSpPr>
          <p:nvPr>
            <p:ph sz="quarter" idx="11"/>
          </p:nvPr>
        </p:nvSpPr>
        <p:spPr>
          <a:xfrm>
            <a:off x="183263" y="1394165"/>
            <a:ext cx="3566121" cy="4505849"/>
          </a:xfrm>
        </p:spPr>
        <p:txBody>
          <a:bodyPr/>
          <a:lstStyle/>
          <a:p>
            <a:r>
              <a:rPr lang="en-US" sz="1800" dirty="0"/>
              <a:t>In the new window, click on </a:t>
            </a:r>
            <a:r>
              <a:rPr lang="en-US" sz="1800" b="1" dirty="0"/>
              <a:t>Generate an app password to continue</a:t>
            </a:r>
            <a:endParaRPr lang="en-US" sz="1800" dirty="0"/>
          </a:p>
          <a:p>
            <a:r>
              <a:rPr lang="en-US" sz="1800" dirty="0"/>
              <a:t>Copy the password and save it somewhere.  You’ll need it later.</a:t>
            </a:r>
          </a:p>
          <a:p>
            <a:r>
              <a:rPr lang="en-US" sz="1800" dirty="0"/>
              <a:t>Click </a:t>
            </a:r>
            <a:r>
              <a:rPr lang="en-US" sz="1800" b="1" dirty="0"/>
              <a:t>OK</a:t>
            </a:r>
          </a:p>
          <a:p>
            <a:r>
              <a:rPr lang="en-US" sz="1800" dirty="0"/>
              <a:t>Save App name and App ID somewhere.  You’ll need them later.</a:t>
            </a:r>
          </a:p>
          <a:p>
            <a:r>
              <a:rPr lang="en-US" sz="1800" dirty="0"/>
              <a:t>Click </a:t>
            </a:r>
            <a:r>
              <a:rPr lang="en-US" sz="1800" b="1" dirty="0"/>
              <a:t>Finish and go back to Bot Framework</a:t>
            </a:r>
          </a:p>
          <a:p>
            <a:r>
              <a:rPr lang="en-US" sz="1800" dirty="0"/>
              <a:t>Back on the Bot Profile page, scroll down and agree to the </a:t>
            </a:r>
            <a:r>
              <a:rPr lang="en-US" sz="1800" b="1" dirty="0"/>
              <a:t>Terms of Use</a:t>
            </a:r>
          </a:p>
          <a:p>
            <a:r>
              <a:rPr lang="en-US" sz="1800" dirty="0"/>
              <a:t>Click </a:t>
            </a:r>
            <a:r>
              <a:rPr lang="en-US" sz="1800" b="1" dirty="0"/>
              <a:t>Register</a:t>
            </a:r>
            <a:endParaRPr lang="en-US" sz="1800" dirty="0"/>
          </a:p>
        </p:txBody>
      </p:sp>
      <p:pic>
        <p:nvPicPr>
          <p:cNvPr id="8" name="Picture Placeholder 7"/>
          <p:cNvPicPr>
            <a:picLocks noGrp="1" noChangeAspect="1"/>
          </p:cNvPicPr>
          <p:nvPr>
            <p:ph type="pic" sz="quarter" idx="10"/>
          </p:nvPr>
        </p:nvPicPr>
        <p:blipFill>
          <a:blip r:embed="rId2"/>
          <a:srcRect t="441" b="441"/>
          <a:stretch>
            <a:fillRect/>
          </a:stretch>
        </p:blipFill>
        <p:spPr>
          <a:prstGeom prst="rect">
            <a:avLst/>
          </a:prstGeom>
        </p:spPr>
      </p:pic>
    </p:spTree>
    <p:extLst>
      <p:ext uri="{BB962C8B-B14F-4D97-AF65-F5344CB8AC3E}">
        <p14:creationId xmlns:p14="http://schemas.microsoft.com/office/powerpoint/2010/main" val="40527179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Language Understanding Service</a:t>
            </a:r>
            <a:endParaRPr lang="en-GB" sz="2400" dirty="0"/>
          </a:p>
        </p:txBody>
      </p:sp>
      <p:sp>
        <p:nvSpPr>
          <p:cNvPr id="4" name="Content Placeholder 3"/>
          <p:cNvSpPr>
            <a:spLocks noGrp="1"/>
          </p:cNvSpPr>
          <p:nvPr>
            <p:ph sz="quarter" idx="11"/>
          </p:nvPr>
        </p:nvSpPr>
        <p:spPr>
          <a:xfrm>
            <a:off x="183263" y="1211287"/>
            <a:ext cx="3566121" cy="5613845"/>
          </a:xfrm>
        </p:spPr>
        <p:txBody>
          <a:bodyPr/>
          <a:lstStyle/>
          <a:p>
            <a:pPr marL="0" indent="0">
              <a:buNone/>
            </a:pPr>
            <a:r>
              <a:rPr lang="en-US" sz="1800" i="1" dirty="0"/>
              <a:t>Create LUIS Cognitive Service used by Bot Service</a:t>
            </a:r>
          </a:p>
          <a:p>
            <a:r>
              <a:rPr lang="en-US" sz="1800" dirty="0"/>
              <a:t>On Azure Portal, go to </a:t>
            </a:r>
            <a:r>
              <a:rPr lang="en-US" sz="1800" b="1" dirty="0"/>
              <a:t>New</a:t>
            </a:r>
            <a:r>
              <a:rPr lang="en-US" sz="1800" dirty="0"/>
              <a:t> </a:t>
            </a:r>
            <a:r>
              <a:rPr lang="en-US" sz="1800" dirty="0">
                <a:sym typeface="Wingdings" panose="05000000000000000000" pitchFamily="2" charset="2"/>
              </a:rPr>
              <a:t></a:t>
            </a:r>
            <a:r>
              <a:rPr lang="en-US" sz="1800" dirty="0"/>
              <a:t> </a:t>
            </a:r>
            <a:r>
              <a:rPr lang="en-US" sz="1800" b="1" dirty="0"/>
              <a:t>Data + Analytics </a:t>
            </a:r>
            <a:r>
              <a:rPr lang="en-US" sz="1800" dirty="0">
                <a:sym typeface="Wingdings" panose="05000000000000000000" pitchFamily="2" charset="2"/>
              </a:rPr>
              <a:t></a:t>
            </a:r>
            <a:r>
              <a:rPr lang="en-US" sz="1800" dirty="0"/>
              <a:t> </a:t>
            </a:r>
            <a:r>
              <a:rPr lang="en-US" sz="1800" b="1" dirty="0"/>
              <a:t>Cognitive Services</a:t>
            </a:r>
            <a:endParaRPr lang="en-US" sz="1800" dirty="0"/>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Select API type: </a:t>
            </a:r>
            <a:r>
              <a:rPr lang="en-US" sz="1800" b="1" dirty="0"/>
              <a:t>Language Understanding Intelligent Service</a:t>
            </a:r>
          </a:p>
          <a:p>
            <a:r>
              <a:rPr lang="en-US" sz="1800" dirty="0"/>
              <a:t>Select Pricing tier (</a:t>
            </a:r>
            <a:r>
              <a:rPr lang="en-US" sz="1800" b="1" dirty="0"/>
              <a:t>S0</a:t>
            </a:r>
            <a:r>
              <a:rPr lang="en-US" sz="1800" dirty="0"/>
              <a:t>)</a:t>
            </a:r>
          </a:p>
          <a:p>
            <a:r>
              <a:rPr lang="en-US" sz="1800" dirty="0"/>
              <a:t>Select your existing resource group</a:t>
            </a:r>
          </a:p>
          <a:p>
            <a:r>
              <a:rPr lang="en-US" sz="1800" dirty="0"/>
              <a:t>Agree to the terms &amp; condition</a:t>
            </a:r>
          </a:p>
          <a:p>
            <a:r>
              <a:rPr lang="en-US" sz="1800" dirty="0"/>
              <a:t>Click </a:t>
            </a:r>
            <a:r>
              <a:rPr lang="en-US" sz="1800" b="1" dirty="0"/>
              <a:t>Create</a:t>
            </a:r>
          </a:p>
          <a:p>
            <a:r>
              <a:rPr lang="en-US" sz="1800" dirty="0"/>
              <a:t>Navigate to your newly created LUIS account.  Then click on </a:t>
            </a:r>
            <a:r>
              <a:rPr lang="en-US" sz="1800" b="1" dirty="0"/>
              <a:t>Keys</a:t>
            </a:r>
            <a:r>
              <a:rPr lang="en-US" sz="1800" dirty="0"/>
              <a:t>.  Copy </a:t>
            </a:r>
            <a:r>
              <a:rPr lang="en-US" sz="1800" b="1" dirty="0"/>
              <a:t>KEY 1</a:t>
            </a:r>
            <a:r>
              <a:rPr lang="en-US" sz="1800" dirty="0"/>
              <a:t>.  You’ll need it for next step.</a:t>
            </a:r>
          </a:p>
        </p:txBody>
      </p:sp>
      <p:pic>
        <p:nvPicPr>
          <p:cNvPr id="6" name="Picture Placeholder 5"/>
          <p:cNvPicPr>
            <a:picLocks noGrp="1" noChangeAspect="1"/>
          </p:cNvPicPr>
          <p:nvPr>
            <p:ph type="pic" sz="quarter" idx="10"/>
          </p:nvPr>
        </p:nvPicPr>
        <p:blipFill>
          <a:blip r:embed="rId2"/>
          <a:srcRect l="167" r="167"/>
          <a:stretch>
            <a:fillRect/>
          </a:stretch>
        </p:blipFill>
        <p:spPr>
          <a:prstGeom prst="rect">
            <a:avLst/>
          </a:prstGeom>
        </p:spPr>
      </p:pic>
    </p:spTree>
    <p:extLst>
      <p:ext uri="{BB962C8B-B14F-4D97-AF65-F5344CB8AC3E}">
        <p14:creationId xmlns:p14="http://schemas.microsoft.com/office/powerpoint/2010/main" val="35190376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Create LUIS language model</a:t>
            </a:r>
          </a:p>
          <a:p>
            <a:r>
              <a:rPr lang="en-US" sz="1800" dirty="0"/>
              <a:t>Bring up another browser tab and navigate to </a:t>
            </a:r>
            <a:r>
              <a:rPr lang="en-US" sz="1800" dirty="0">
                <a:hlinkClick r:id="rId2"/>
              </a:rPr>
              <a:t>https://luis.ai/</a:t>
            </a:r>
            <a:r>
              <a:rPr lang="en-US" sz="1800" dirty="0"/>
              <a:t>.  Sign in with your Azure subscription credentials if required.</a:t>
            </a:r>
          </a:p>
          <a:p>
            <a:r>
              <a:rPr lang="en-US" sz="1800" dirty="0"/>
              <a:t>On the luis.ai website menu, click on </a:t>
            </a:r>
            <a:r>
              <a:rPr lang="en-US" sz="1800" b="1" dirty="0"/>
              <a:t>My Apps</a:t>
            </a:r>
            <a:r>
              <a:rPr lang="en-US" sz="1800" dirty="0"/>
              <a:t> then click on </a:t>
            </a:r>
            <a:r>
              <a:rPr lang="en-US" sz="1800" b="1" dirty="0"/>
              <a:t>New App</a:t>
            </a:r>
            <a:endParaRPr lang="en-US" sz="1800" dirty="0"/>
          </a:p>
          <a:p>
            <a:r>
              <a:rPr lang="en-US" sz="1800" dirty="0"/>
              <a:t>Enter Application name - </a:t>
            </a:r>
            <a:r>
              <a:rPr lang="en-US" sz="1800" dirty="0" err="1"/>
              <a:t>CISBot</a:t>
            </a:r>
            <a:endParaRPr lang="en-US" sz="1800" dirty="0"/>
          </a:p>
          <a:p>
            <a:r>
              <a:rPr lang="en-US" sz="1800" dirty="0"/>
              <a:t>Leave everything else blank for now.</a:t>
            </a:r>
          </a:p>
          <a:p>
            <a:r>
              <a:rPr lang="en-US" sz="1800" dirty="0"/>
              <a:t>Click </a:t>
            </a:r>
            <a:r>
              <a:rPr lang="en-US" sz="1800" b="1" dirty="0"/>
              <a:t>Create</a:t>
            </a:r>
            <a:endParaRPr lang="en-US" sz="1800" dirty="0"/>
          </a:p>
          <a:p>
            <a:endParaRPr lang="en-US" sz="1800" dirty="0"/>
          </a:p>
        </p:txBody>
      </p:sp>
      <p:pic>
        <p:nvPicPr>
          <p:cNvPr id="5" name="Picture Placeholder 4"/>
          <p:cNvPicPr>
            <a:picLocks noGrp="1" noChangeAspect="1"/>
          </p:cNvPicPr>
          <p:nvPr>
            <p:ph type="pic" sz="quarter" idx="10"/>
          </p:nvPr>
        </p:nvPicPr>
        <p:blipFill>
          <a:blip r:embed="rId3"/>
          <a:srcRect l="363" r="363"/>
          <a:stretch>
            <a:fillRect/>
          </a:stretch>
        </p:blipFill>
        <p:spPr>
          <a:prstGeom prst="rect">
            <a:avLst/>
          </a:prstGeom>
        </p:spPr>
      </p:pic>
    </p:spTree>
    <p:extLst>
      <p:ext uri="{BB962C8B-B14F-4D97-AF65-F5344CB8AC3E}">
        <p14:creationId xmlns:p14="http://schemas.microsoft.com/office/powerpoint/2010/main" val="37957271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(2/5)</a:t>
            </a:r>
            <a:endParaRPr lang="en-GB" sz="2400" dirty="0"/>
          </a:p>
        </p:txBody>
      </p:sp>
      <p:sp>
        <p:nvSpPr>
          <p:cNvPr id="4" name="Content Placeholder 3"/>
          <p:cNvSpPr>
            <a:spLocks noGrp="1"/>
          </p:cNvSpPr>
          <p:nvPr>
            <p:ph sz="quarter" idx="11"/>
          </p:nvPr>
        </p:nvSpPr>
        <p:spPr>
          <a:xfrm>
            <a:off x="183263" y="1302728"/>
            <a:ext cx="3566121" cy="4915192"/>
          </a:xfrm>
        </p:spPr>
        <p:txBody>
          <a:bodyPr/>
          <a:lstStyle/>
          <a:p>
            <a:pPr marL="0" indent="0">
              <a:buNone/>
            </a:pPr>
            <a:r>
              <a:rPr lang="en-US" sz="1800" i="1" dirty="0"/>
              <a:t>Create LUIS intents </a:t>
            </a:r>
          </a:p>
          <a:p>
            <a:r>
              <a:rPr lang="en-US" sz="1600" dirty="0"/>
              <a:t>Click on </a:t>
            </a:r>
            <a:r>
              <a:rPr lang="en-US" sz="1600" b="1" dirty="0"/>
              <a:t>Intents </a:t>
            </a:r>
            <a:r>
              <a:rPr lang="en-US" sz="1600" dirty="0"/>
              <a:t>&gt; </a:t>
            </a:r>
            <a:r>
              <a:rPr lang="en-US" sz="1600" b="1" dirty="0"/>
              <a:t>Add Intent</a:t>
            </a:r>
            <a:r>
              <a:rPr lang="en-US" sz="1600" dirty="0"/>
              <a:t> links to create a new intent.</a:t>
            </a:r>
          </a:p>
          <a:p>
            <a:r>
              <a:rPr lang="en-US" sz="1600" dirty="0"/>
              <a:t>For intent name, enter “</a:t>
            </a:r>
            <a:r>
              <a:rPr lang="en-US" sz="1600" b="1" dirty="0"/>
              <a:t>complain about a branch</a:t>
            </a:r>
            <a:r>
              <a:rPr lang="en-US" sz="1600" dirty="0"/>
              <a:t>”</a:t>
            </a:r>
          </a:p>
          <a:p>
            <a:r>
              <a:rPr lang="en-US" sz="1600" dirty="0"/>
              <a:t>Click </a:t>
            </a:r>
            <a:r>
              <a:rPr lang="en-US" sz="1600" b="1" dirty="0"/>
              <a:t>Save</a:t>
            </a:r>
            <a:endParaRPr lang="en-US" sz="1600" dirty="0"/>
          </a:p>
          <a:p>
            <a:r>
              <a:rPr lang="en-US" sz="1600" dirty="0"/>
              <a:t>For utterance, enter “</a:t>
            </a:r>
            <a:r>
              <a:rPr lang="en-US" sz="1600" b="1" dirty="0"/>
              <a:t>I hate long teller lines</a:t>
            </a:r>
            <a:r>
              <a:rPr lang="en-US" sz="1600" dirty="0"/>
              <a:t>”.  Press </a:t>
            </a:r>
            <a:r>
              <a:rPr lang="en-US" sz="1600" b="1" dirty="0"/>
              <a:t>Enter</a:t>
            </a:r>
            <a:r>
              <a:rPr lang="en-US" sz="1600" dirty="0"/>
              <a:t> key</a:t>
            </a:r>
          </a:p>
          <a:p>
            <a:r>
              <a:rPr lang="en-US" sz="1600" dirty="0"/>
              <a:t>Click </a:t>
            </a:r>
            <a:r>
              <a:rPr lang="en-US" sz="1600" b="1" dirty="0"/>
              <a:t>Save</a:t>
            </a:r>
          </a:p>
          <a:p>
            <a:r>
              <a:rPr lang="en-US" sz="1600" dirty="0"/>
              <a:t>Now create yet another intent with</a:t>
            </a:r>
          </a:p>
          <a:p>
            <a:pPr lvl="1"/>
            <a:r>
              <a:rPr lang="en-US" sz="1600" dirty="0"/>
              <a:t>Name = “</a:t>
            </a:r>
            <a:r>
              <a:rPr lang="en-US" sz="1600" b="1" dirty="0"/>
              <a:t>get info about a credit card</a:t>
            </a:r>
            <a:r>
              <a:rPr lang="en-US" sz="1600" dirty="0"/>
              <a:t>”</a:t>
            </a:r>
          </a:p>
          <a:p>
            <a:pPr lvl="1"/>
            <a:r>
              <a:rPr lang="en-US" sz="1600" dirty="0"/>
              <a:t>Utterance = “</a:t>
            </a:r>
            <a:r>
              <a:rPr lang="en-GB" sz="1600" b="1" dirty="0"/>
              <a:t>Do you have a travel points credit card?”</a:t>
            </a:r>
          </a:p>
          <a:p>
            <a:pPr lvl="1"/>
            <a:r>
              <a:rPr lang="en-US" sz="1600" dirty="0"/>
              <a:t>Name = “</a:t>
            </a:r>
            <a:r>
              <a:rPr lang="en-US" sz="1600" b="1" dirty="0"/>
              <a:t>get info about a loan</a:t>
            </a:r>
            <a:r>
              <a:rPr lang="en-US" sz="1600" dirty="0"/>
              <a:t>”</a:t>
            </a:r>
          </a:p>
          <a:p>
            <a:pPr lvl="1"/>
            <a:r>
              <a:rPr lang="en-US" sz="1600" dirty="0"/>
              <a:t>Utterance = “</a:t>
            </a:r>
            <a:r>
              <a:rPr lang="en-GB" sz="1600" b="1" dirty="0"/>
              <a:t>I need an auto loan?”</a:t>
            </a:r>
            <a:endParaRPr lang="en-GB" sz="1800" dirty="0"/>
          </a:p>
        </p:txBody>
      </p:sp>
      <p:pic>
        <p:nvPicPr>
          <p:cNvPr id="8" name="Picture Placeholder 7"/>
          <p:cNvPicPr>
            <a:picLocks noGrp="1" noChangeAspect="1"/>
          </p:cNvPicPr>
          <p:nvPr>
            <p:ph type="pic" sz="quarter" idx="10"/>
          </p:nvPr>
        </p:nvPicPr>
        <p:blipFill>
          <a:blip r:embed="rId2"/>
          <a:srcRect l="182" r="182"/>
          <a:stretch>
            <a:fillRect/>
          </a:stretch>
        </p:blipFill>
        <p:spPr>
          <a:prstGeom prst="rect">
            <a:avLst/>
          </a:prstGeom>
        </p:spPr>
      </p:pic>
    </p:spTree>
    <p:extLst>
      <p:ext uri="{BB962C8B-B14F-4D97-AF65-F5344CB8AC3E}">
        <p14:creationId xmlns:p14="http://schemas.microsoft.com/office/powerpoint/2010/main" val="40997740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(3/5)</a:t>
            </a:r>
            <a:endParaRPr lang="en-GB" sz="2400" dirty="0"/>
          </a:p>
        </p:txBody>
      </p:sp>
      <p:sp>
        <p:nvSpPr>
          <p:cNvPr id="4" name="Content Placeholder 3"/>
          <p:cNvSpPr>
            <a:spLocks noGrp="1"/>
          </p:cNvSpPr>
          <p:nvPr>
            <p:ph sz="quarter" idx="11"/>
          </p:nvPr>
        </p:nvSpPr>
        <p:spPr>
          <a:xfrm>
            <a:off x="183263" y="1394165"/>
            <a:ext cx="3566121" cy="2582245"/>
          </a:xfrm>
        </p:spPr>
        <p:txBody>
          <a:bodyPr/>
          <a:lstStyle/>
          <a:p>
            <a:pPr marL="0" indent="0">
              <a:buNone/>
            </a:pPr>
            <a:r>
              <a:rPr lang="en-US" sz="1800" i="1" dirty="0"/>
              <a:t>Create LUIS entities</a:t>
            </a:r>
          </a:p>
          <a:p>
            <a:r>
              <a:rPr lang="en-US" sz="1800" dirty="0"/>
              <a:t>Click on </a:t>
            </a:r>
            <a:r>
              <a:rPr lang="en-US" sz="1800" b="1" dirty="0"/>
              <a:t>Entities</a:t>
            </a:r>
            <a:r>
              <a:rPr lang="en-US" sz="1800" dirty="0"/>
              <a:t>, then click on </a:t>
            </a:r>
            <a:r>
              <a:rPr lang="en-US" sz="1800" b="1" dirty="0"/>
              <a:t>Add custom entity</a:t>
            </a:r>
            <a:r>
              <a:rPr lang="en-US" sz="1800" dirty="0"/>
              <a:t>.</a:t>
            </a:r>
          </a:p>
          <a:p>
            <a:r>
              <a:rPr lang="en-US" sz="1800" dirty="0"/>
              <a:t>Enter “</a:t>
            </a:r>
            <a:r>
              <a:rPr lang="en-US" sz="1800" b="1" dirty="0"/>
              <a:t>product</a:t>
            </a:r>
            <a:r>
              <a:rPr lang="en-US" sz="1800" dirty="0"/>
              <a:t>”, keep entity type as Simple, and click </a:t>
            </a:r>
            <a:r>
              <a:rPr lang="en-US" sz="1800" b="1" dirty="0"/>
              <a:t>Save</a:t>
            </a:r>
            <a:r>
              <a:rPr lang="en-US" sz="1800" dirty="0"/>
              <a:t>.</a:t>
            </a:r>
          </a:p>
          <a:p>
            <a:r>
              <a:rPr lang="en-US" sz="1800" dirty="0"/>
              <a:t>Add a second entity called “</a:t>
            </a:r>
            <a:r>
              <a:rPr lang="en-US" sz="1800" b="1" dirty="0"/>
              <a:t>attribute</a:t>
            </a:r>
            <a:r>
              <a:rPr lang="en-US" sz="1800" dirty="0"/>
              <a:t>” and click </a:t>
            </a:r>
            <a:r>
              <a:rPr lang="en-US" sz="1800" b="1" dirty="0"/>
              <a:t>Save</a:t>
            </a:r>
            <a:r>
              <a:rPr lang="en-US" sz="1800" dirty="0"/>
              <a:t>.</a:t>
            </a:r>
          </a:p>
          <a:p>
            <a:pPr lvl="2"/>
            <a:endParaRPr lang="en-US" sz="1400" dirty="0"/>
          </a:p>
        </p:txBody>
      </p:sp>
      <p:pic>
        <p:nvPicPr>
          <p:cNvPr id="7" name="Picture Placeholder 6"/>
          <p:cNvPicPr>
            <a:picLocks noGrp="1" noChangeAspect="1"/>
          </p:cNvPicPr>
          <p:nvPr>
            <p:ph type="pic" sz="quarter" idx="10"/>
          </p:nvPr>
        </p:nvPicPr>
        <p:blipFill>
          <a:blip r:embed="rId2"/>
          <a:srcRect l="88" r="88"/>
          <a:stretch>
            <a:fillRect/>
          </a:stretch>
        </p:blipFill>
        <p:spPr>
          <a:prstGeom prst="rect">
            <a:avLst/>
          </a:prstGeom>
        </p:spPr>
      </p:pic>
    </p:spTree>
    <p:extLst>
      <p:ext uri="{BB962C8B-B14F-4D97-AF65-F5344CB8AC3E}">
        <p14:creationId xmlns:p14="http://schemas.microsoft.com/office/powerpoint/2010/main" val="21001750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(1/5)</a:t>
            </a:r>
            <a:endParaRPr lang="en-GB" sz="2400" dirty="0"/>
          </a:p>
        </p:txBody>
      </p:sp>
      <p:sp>
        <p:nvSpPr>
          <p:cNvPr id="4" name="Content Placeholder 3"/>
          <p:cNvSpPr>
            <a:spLocks noGrp="1"/>
          </p:cNvSpPr>
          <p:nvPr>
            <p:ph sz="quarter" idx="11"/>
          </p:nvPr>
        </p:nvSpPr>
        <p:spPr>
          <a:xfrm>
            <a:off x="183263" y="1394165"/>
            <a:ext cx="3566121" cy="3647152"/>
          </a:xfrm>
        </p:spPr>
        <p:txBody>
          <a:bodyPr/>
          <a:lstStyle/>
          <a:p>
            <a:pPr marL="0" indent="0">
              <a:buNone/>
            </a:pPr>
            <a:r>
              <a:rPr lang="en-US" sz="1800" i="1" dirty="0"/>
              <a:t>Connect previously created LUIS account with LUIS language model.  This key we set up will be used for publishing later.</a:t>
            </a:r>
          </a:p>
          <a:p>
            <a:r>
              <a:rPr lang="en-US" sz="1800" dirty="0"/>
              <a:t>On the luis.ai website menu, click on </a:t>
            </a:r>
            <a:r>
              <a:rPr lang="en-US" sz="1800" b="1" dirty="0"/>
              <a:t>My Keys</a:t>
            </a:r>
            <a:r>
              <a:rPr lang="en-US" sz="1800" dirty="0"/>
              <a:t> then click on </a:t>
            </a:r>
            <a:r>
              <a:rPr lang="en-US" sz="1800" b="1" dirty="0"/>
              <a:t>Add a new key</a:t>
            </a:r>
            <a:endParaRPr lang="en-US" sz="1800" dirty="0"/>
          </a:p>
          <a:p>
            <a:r>
              <a:rPr lang="en-US" sz="1800" dirty="0"/>
              <a:t>Paste the LUIS account key you copied earlier into the </a:t>
            </a:r>
            <a:r>
              <a:rPr lang="en-US" sz="1800" b="1" dirty="0"/>
              <a:t>Key Value</a:t>
            </a:r>
            <a:r>
              <a:rPr lang="en-US" sz="1800" dirty="0"/>
              <a:t> </a:t>
            </a:r>
            <a:r>
              <a:rPr lang="en-US" sz="1800" dirty="0" err="1"/>
              <a:t>texbox</a:t>
            </a:r>
            <a:endParaRPr lang="en-US" sz="1800" dirty="0"/>
          </a:p>
          <a:p>
            <a:r>
              <a:rPr lang="en-US" sz="1800" dirty="0"/>
              <a:t>Enter a </a:t>
            </a:r>
            <a:r>
              <a:rPr lang="en-US" sz="1800" b="1" dirty="0"/>
              <a:t>Key Name</a:t>
            </a:r>
            <a:r>
              <a:rPr lang="en-US" sz="1800" dirty="0"/>
              <a:t> (</a:t>
            </a:r>
            <a:r>
              <a:rPr lang="en-US" sz="1800" b="1" dirty="0" err="1"/>
              <a:t>cisbot</a:t>
            </a:r>
            <a:r>
              <a:rPr lang="en-US" sz="1800" b="1" dirty="0"/>
              <a:t>[</a:t>
            </a:r>
            <a:r>
              <a:rPr lang="en-US" sz="1800" b="1" dirty="0" err="1"/>
              <a:t>nn</a:t>
            </a:r>
            <a:r>
              <a:rPr lang="en-US" sz="1800" b="1" dirty="0"/>
              <a:t>]</a:t>
            </a:r>
            <a:r>
              <a:rPr lang="en-US" sz="1800" b="1" dirty="0" err="1"/>
              <a:t>luis</a:t>
            </a:r>
            <a:r>
              <a:rPr lang="en-US" sz="1800" dirty="0"/>
              <a:t>)</a:t>
            </a:r>
          </a:p>
          <a:p>
            <a:r>
              <a:rPr lang="en-US" sz="1800" dirty="0"/>
              <a:t>Click </a:t>
            </a:r>
            <a:r>
              <a:rPr lang="en-US" sz="1800" b="1" dirty="0"/>
              <a:t>Save</a:t>
            </a:r>
            <a:endParaRPr lang="en-US" sz="1800" dirty="0"/>
          </a:p>
        </p:txBody>
      </p:sp>
      <p:pic>
        <p:nvPicPr>
          <p:cNvPr id="5" name="Picture Placeholder 4"/>
          <p:cNvPicPr>
            <a:picLocks noGrp="1" noChangeAspect="1"/>
          </p:cNvPicPr>
          <p:nvPr>
            <p:ph type="pic" sz="quarter" idx="10"/>
          </p:nvPr>
        </p:nvPicPr>
        <p:blipFill>
          <a:blip r:embed="rId2"/>
          <a:srcRect l="716" r="716"/>
          <a:stretch>
            <a:fillRect/>
          </a:stretch>
        </p:blipFill>
        <p:spPr>
          <a:prstGeom prst="rect">
            <a:avLst/>
          </a:prstGeom>
        </p:spPr>
      </p:pic>
    </p:spTree>
    <p:extLst>
      <p:ext uri="{BB962C8B-B14F-4D97-AF65-F5344CB8AC3E}">
        <p14:creationId xmlns:p14="http://schemas.microsoft.com/office/powerpoint/2010/main" val="410847725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Set up Language Understanding (5/5)</a:t>
            </a:r>
            <a:endParaRPr lang="en-GB" sz="2400" dirty="0"/>
          </a:p>
        </p:txBody>
      </p:sp>
      <p:sp>
        <p:nvSpPr>
          <p:cNvPr id="4" name="Content Placeholder 3"/>
          <p:cNvSpPr>
            <a:spLocks noGrp="1"/>
          </p:cNvSpPr>
          <p:nvPr>
            <p:ph sz="quarter" idx="11"/>
          </p:nvPr>
        </p:nvSpPr>
        <p:spPr>
          <a:xfrm>
            <a:off x="183263" y="1394165"/>
            <a:ext cx="3566121" cy="5419945"/>
          </a:xfrm>
        </p:spPr>
        <p:txBody>
          <a:bodyPr/>
          <a:lstStyle/>
          <a:p>
            <a:pPr marL="0" indent="0">
              <a:buNone/>
            </a:pPr>
            <a:r>
              <a:rPr lang="en-US" sz="1600" i="1" dirty="0"/>
              <a:t>Train, Test, and Publish LUIS language model.</a:t>
            </a:r>
          </a:p>
          <a:p>
            <a:r>
              <a:rPr lang="en-US" sz="1600" dirty="0"/>
              <a:t>On the luis.ai website, navigate back to your model &gt; </a:t>
            </a:r>
            <a:r>
              <a:rPr lang="en-US" sz="1600" b="1" dirty="0"/>
              <a:t>My Apps </a:t>
            </a:r>
            <a:r>
              <a:rPr lang="en-US" sz="1600" dirty="0"/>
              <a:t>&gt; </a:t>
            </a:r>
            <a:r>
              <a:rPr lang="en-US" sz="1600" b="1" dirty="0" err="1"/>
              <a:t>CISBot</a:t>
            </a:r>
            <a:endParaRPr lang="en-US" sz="1600" dirty="0"/>
          </a:p>
          <a:p>
            <a:r>
              <a:rPr lang="en-US" sz="1600" dirty="0"/>
              <a:t>Click on </a:t>
            </a:r>
            <a:r>
              <a:rPr lang="en-US" sz="1600" b="1" dirty="0"/>
              <a:t>Train &amp; Test </a:t>
            </a:r>
          </a:p>
          <a:p>
            <a:r>
              <a:rPr lang="en-US" sz="1600" dirty="0"/>
              <a:t>Click on </a:t>
            </a:r>
            <a:r>
              <a:rPr lang="en-US" sz="1600" b="1" dirty="0"/>
              <a:t>Train Application</a:t>
            </a:r>
          </a:p>
          <a:p>
            <a:r>
              <a:rPr lang="en-US" sz="1600" dirty="0"/>
              <a:t>Click on </a:t>
            </a:r>
            <a:r>
              <a:rPr lang="en-US" sz="1600" b="1" dirty="0"/>
              <a:t>Publish App</a:t>
            </a:r>
          </a:p>
          <a:p>
            <a:r>
              <a:rPr lang="en-US" sz="1600" dirty="0"/>
              <a:t>Click on the </a:t>
            </a:r>
            <a:r>
              <a:rPr lang="en-US" sz="1600" b="1" dirty="0"/>
              <a:t>Endpoint Key</a:t>
            </a:r>
            <a:r>
              <a:rPr lang="en-US" sz="1600" dirty="0"/>
              <a:t> dropdown and select the key you created earlier (</a:t>
            </a:r>
            <a:r>
              <a:rPr lang="en-US" sz="1600" b="1" dirty="0" err="1"/>
              <a:t>cisbot</a:t>
            </a:r>
            <a:r>
              <a:rPr lang="en-US" sz="1600" b="1" dirty="0"/>
              <a:t>[</a:t>
            </a:r>
            <a:r>
              <a:rPr lang="en-US" sz="1600" b="1" dirty="0" err="1"/>
              <a:t>nn</a:t>
            </a:r>
            <a:r>
              <a:rPr lang="en-US" sz="1600" b="1" dirty="0"/>
              <a:t>]</a:t>
            </a:r>
            <a:r>
              <a:rPr lang="en-US" sz="1600" b="1" dirty="0" err="1"/>
              <a:t>luis</a:t>
            </a:r>
            <a:r>
              <a:rPr lang="en-US" sz="1600" dirty="0"/>
              <a:t>)</a:t>
            </a:r>
          </a:p>
          <a:p>
            <a:r>
              <a:rPr lang="en-US" sz="1600" dirty="0"/>
              <a:t>Scroll down a bit and click on </a:t>
            </a:r>
            <a:r>
              <a:rPr lang="en-US" sz="1600" b="1" dirty="0"/>
              <a:t>Publish</a:t>
            </a:r>
          </a:p>
          <a:p>
            <a:r>
              <a:rPr lang="en-US" sz="1600" dirty="0"/>
              <a:t>Once the app is published, the </a:t>
            </a:r>
            <a:r>
              <a:rPr lang="en-US" sz="1600" b="1" dirty="0"/>
              <a:t>Endpoint </a:t>
            </a:r>
            <a:r>
              <a:rPr lang="en-US" sz="1600" b="1" dirty="0" err="1"/>
              <a:t>url</a:t>
            </a:r>
            <a:r>
              <a:rPr lang="en-US" sz="1600" dirty="0"/>
              <a:t> will be shown.  Copy the LUIS App ID and API Key and save it somewhere.  You’ll need them later.  </a:t>
            </a:r>
            <a:r>
              <a:rPr lang="en-US" sz="1600" i="1" dirty="0"/>
              <a:t>The red box contains the App ID and black box contains the API Key.</a:t>
            </a:r>
            <a:endParaRPr lang="en-US" sz="1600" dirty="0"/>
          </a:p>
          <a:p>
            <a:pPr lvl="2"/>
            <a:endParaRPr lang="en-US" sz="1400" dirty="0"/>
          </a:p>
        </p:txBody>
      </p:sp>
      <p:pic>
        <p:nvPicPr>
          <p:cNvPr id="8" name="Picture Placeholder 7"/>
          <p:cNvPicPr>
            <a:picLocks noGrp="1" noChangeAspect="1"/>
          </p:cNvPicPr>
          <p:nvPr>
            <p:ph type="pic" sz="quarter" idx="10"/>
          </p:nvPr>
        </p:nvPicPr>
        <p:blipFill>
          <a:blip r:embed="rId2"/>
          <a:srcRect t="241" b="241"/>
          <a:stretch>
            <a:fillRect/>
          </a:stretch>
        </p:blipFill>
        <p:spPr>
          <a:prstGeom prst="rect">
            <a:avLst/>
          </a:prstGeom>
        </p:spPr>
      </p:pic>
      <p:sp>
        <p:nvSpPr>
          <p:cNvPr id="14" name="Rectangle: Diagonal Corners Rounded 13"/>
          <p:cNvSpPr/>
          <p:nvPr/>
        </p:nvSpPr>
        <p:spPr bwMode="auto">
          <a:xfrm>
            <a:off x="9235724" y="6606188"/>
            <a:ext cx="2468853" cy="182878"/>
          </a:xfrm>
          <a:prstGeom prst="round2Diag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Diagonal Corners Rounded 14"/>
          <p:cNvSpPr/>
          <p:nvPr/>
        </p:nvSpPr>
        <p:spPr bwMode="auto">
          <a:xfrm>
            <a:off x="7041188" y="6789067"/>
            <a:ext cx="2194536" cy="205458"/>
          </a:xfrm>
          <a:prstGeom prst="round2Diag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1242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Get Your Logic App Post URL</a:t>
            </a:r>
            <a:endParaRPr lang="en-GB" sz="2400" dirty="0"/>
          </a:p>
        </p:txBody>
      </p:sp>
      <p:sp>
        <p:nvSpPr>
          <p:cNvPr id="4" name="Content Placeholder 3"/>
          <p:cNvSpPr>
            <a:spLocks noGrp="1"/>
          </p:cNvSpPr>
          <p:nvPr>
            <p:ph sz="quarter" idx="11"/>
          </p:nvPr>
        </p:nvSpPr>
        <p:spPr>
          <a:xfrm>
            <a:off x="183263" y="1394165"/>
            <a:ext cx="3566121" cy="2345257"/>
          </a:xfrm>
        </p:spPr>
        <p:txBody>
          <a:bodyPr/>
          <a:lstStyle/>
          <a:p>
            <a:r>
              <a:rPr lang="en-US" sz="1800" dirty="0"/>
              <a:t>Bring up a browser tab and go to </a:t>
            </a:r>
            <a:r>
              <a:rPr lang="en-US" sz="1800" dirty="0" err="1"/>
              <a:t>Auzre</a:t>
            </a:r>
            <a:r>
              <a:rPr lang="en-US" sz="1800" dirty="0"/>
              <a:t> Portal.</a:t>
            </a:r>
          </a:p>
          <a:p>
            <a:r>
              <a:rPr lang="en-US" sz="1800" dirty="0"/>
              <a:t>Navigate to your Logic App</a:t>
            </a:r>
          </a:p>
          <a:p>
            <a:r>
              <a:rPr lang="en-US" sz="1800" dirty="0">
                <a:sym typeface="Wingdings" panose="05000000000000000000" pitchFamily="2" charset="2"/>
              </a:rPr>
              <a:t>Click </a:t>
            </a:r>
            <a:r>
              <a:rPr lang="en-US" sz="1800" b="1" dirty="0">
                <a:sym typeface="Wingdings" panose="05000000000000000000" pitchFamily="2" charset="2"/>
              </a:rPr>
              <a:t>Edit</a:t>
            </a:r>
          </a:p>
          <a:p>
            <a:r>
              <a:rPr lang="en-US" sz="1800" dirty="0">
                <a:sym typeface="Wingdings" panose="05000000000000000000" pitchFamily="2" charset="2"/>
              </a:rPr>
              <a:t>Copy the </a:t>
            </a:r>
            <a:r>
              <a:rPr lang="en-US" sz="1800" b="1" dirty="0">
                <a:sym typeface="Wingdings" panose="05000000000000000000" pitchFamily="2" charset="2"/>
              </a:rPr>
              <a:t>HTTP POST URL </a:t>
            </a:r>
            <a:r>
              <a:rPr lang="en-US" sz="1800" dirty="0">
                <a:sym typeface="Wingdings" panose="05000000000000000000" pitchFamily="2" charset="2"/>
              </a:rPr>
              <a:t>to the clipboard and save it somewhere.  We’ll use it in the next step.</a:t>
            </a:r>
          </a:p>
        </p:txBody>
      </p:sp>
      <p:pic>
        <p:nvPicPr>
          <p:cNvPr id="6" name="Picture Placeholder 5"/>
          <p:cNvPicPr>
            <a:picLocks noGrp="1" noChangeAspect="1"/>
          </p:cNvPicPr>
          <p:nvPr>
            <p:ph type="pic" sz="quarter" idx="10"/>
          </p:nvPr>
        </p:nvPicPr>
        <p:blipFill>
          <a:blip r:embed="rId2"/>
          <a:srcRect t="11" b="11"/>
          <a:stretch>
            <a:fillRect/>
          </a:stretch>
        </p:blipFill>
        <p:spPr>
          <a:prstGeom prst="rect">
            <a:avLst/>
          </a:prstGeom>
        </p:spPr>
      </p:pic>
    </p:spTree>
    <p:extLst>
      <p:ext uri="{BB962C8B-B14F-4D97-AF65-F5344CB8AC3E}">
        <p14:creationId xmlns:p14="http://schemas.microsoft.com/office/powerpoint/2010/main" val="1583643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3656386"/>
          </a:xfrm>
        </p:spPr>
        <p:txBody>
          <a:bodyPr/>
          <a:lstStyle/>
          <a:p>
            <a:r>
              <a:rPr lang="en-US" sz="2400" dirty="0"/>
              <a:t>Customers who phone the call center are usually offered (after their request or issue is resolved) any promotional loans or credit cards. Call centers operators are provided with simple guidelines on what offer should be made for which type of customer. </a:t>
            </a:r>
          </a:p>
          <a:p>
            <a:r>
              <a:rPr lang="en-US" sz="2400" dirty="0"/>
              <a:t>Mark would like the bot to also make one of these offers to each customer that interacts with it. He thinks this offers significant potential in sales lead generation. However, he wonders whether the current rules really maximize the impact of this channel. For example, customers who call to complain are not normally offered an appointment or a loan application, although they might actually be passionate about the brand.</a:t>
            </a:r>
          </a:p>
          <a:p>
            <a:r>
              <a:rPr lang="en-US" sz="2400" dirty="0"/>
              <a:t>Mark asks you whether machine learning can help deciding which offer to extend to which customer interacting with the bot.</a:t>
            </a:r>
          </a:p>
        </p:txBody>
      </p:sp>
    </p:spTree>
    <p:extLst>
      <p:ext uri="{BB962C8B-B14F-4D97-AF65-F5344CB8AC3E}">
        <p14:creationId xmlns:p14="http://schemas.microsoft.com/office/powerpoint/2010/main" val="4910650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Open Visual Studio Solution</a:t>
            </a:r>
          </a:p>
        </p:txBody>
      </p:sp>
      <p:sp>
        <p:nvSpPr>
          <p:cNvPr id="4" name="Content Placeholder 3"/>
          <p:cNvSpPr>
            <a:spLocks noGrp="1"/>
          </p:cNvSpPr>
          <p:nvPr>
            <p:ph sz="quarter" idx="11"/>
          </p:nvPr>
        </p:nvSpPr>
        <p:spPr>
          <a:xfrm>
            <a:off x="183263" y="1119848"/>
            <a:ext cx="3566121" cy="5447645"/>
          </a:xfrm>
        </p:spPr>
        <p:txBody>
          <a:bodyPr/>
          <a:lstStyle/>
          <a:p>
            <a:r>
              <a:rPr lang="en-US" sz="1800" dirty="0"/>
              <a:t>In your VM, bring up File Explorer and navigate to C:\Repos\next-best-offer-bot\Resources\Bot</a:t>
            </a:r>
          </a:p>
          <a:p>
            <a:r>
              <a:rPr lang="en-US" sz="1800" dirty="0"/>
              <a:t>Double-click on the </a:t>
            </a:r>
            <a:r>
              <a:rPr lang="en-US" sz="1800" b="1" dirty="0"/>
              <a:t>NBABot.sln </a:t>
            </a:r>
            <a:r>
              <a:rPr lang="en-US" sz="1800" dirty="0"/>
              <a:t>file to open in Visual Studio 2015</a:t>
            </a:r>
          </a:p>
          <a:p>
            <a:r>
              <a:rPr lang="en-US" sz="1800" dirty="0"/>
              <a:t>This solution contains code for your bot.  The logic is really simple and is all contained in the </a:t>
            </a:r>
            <a:r>
              <a:rPr lang="en-US" sz="1800" dirty="0" err="1"/>
              <a:t>BasicLuisDialog</a:t>
            </a:r>
            <a:r>
              <a:rPr lang="en-US" sz="1800" dirty="0"/>
              <a:t> class.</a:t>
            </a:r>
          </a:p>
          <a:p>
            <a:r>
              <a:rPr lang="en-US" sz="1800" dirty="0"/>
              <a:t>All we need to do now is provide the appropriate App Setting values.</a:t>
            </a:r>
          </a:p>
          <a:p>
            <a:r>
              <a:rPr lang="en-US" sz="1800" dirty="0"/>
              <a:t>Note that the intent names match the attributes of the callback methods in the Bot code.</a:t>
            </a:r>
          </a:p>
          <a:p>
            <a:endParaRPr lang="en-US" sz="1800" dirty="0"/>
          </a:p>
        </p:txBody>
      </p:sp>
      <p:pic>
        <p:nvPicPr>
          <p:cNvPr id="17" name="Picture Placeholder 16"/>
          <p:cNvPicPr>
            <a:picLocks noGrp="1" noChangeAspect="1"/>
          </p:cNvPicPr>
          <p:nvPr>
            <p:ph type="pic" sz="quarter" idx="10"/>
          </p:nvPr>
        </p:nvPicPr>
        <p:blipFill>
          <a:blip r:embed="rId2"/>
          <a:srcRect t="321" b="321"/>
          <a:stretch>
            <a:fillRect/>
          </a:stretch>
        </p:blipFill>
        <p:spPr>
          <a:prstGeom prst="rect">
            <a:avLst/>
          </a:prstGeom>
        </p:spPr>
      </p:pic>
    </p:spTree>
    <p:extLst>
      <p:ext uri="{BB962C8B-B14F-4D97-AF65-F5344CB8AC3E}">
        <p14:creationId xmlns:p14="http://schemas.microsoft.com/office/powerpoint/2010/main" val="26632602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Connect Your Bot to Azure Services</a:t>
            </a:r>
          </a:p>
        </p:txBody>
      </p:sp>
      <p:pic>
        <p:nvPicPr>
          <p:cNvPr id="5" name="Picture Placeholder 4"/>
          <p:cNvPicPr>
            <a:picLocks noGrp="1" noChangeAspect="1"/>
          </p:cNvPicPr>
          <p:nvPr>
            <p:ph type="pic" sz="quarter" idx="10"/>
          </p:nvPr>
        </p:nvPicPr>
        <p:blipFill>
          <a:blip r:embed="rId2"/>
          <a:srcRect t="405" b="405"/>
          <a:stretch>
            <a:fillRect/>
          </a:stretch>
        </p:blipFill>
        <p:spPr>
          <a:prstGeom prst="rect">
            <a:avLst/>
          </a:prstGeom>
        </p:spPr>
      </p:pic>
      <p:sp>
        <p:nvSpPr>
          <p:cNvPr id="4" name="Content Placeholder 3"/>
          <p:cNvSpPr>
            <a:spLocks noGrp="1"/>
          </p:cNvSpPr>
          <p:nvPr>
            <p:ph sz="quarter" idx="11"/>
          </p:nvPr>
        </p:nvSpPr>
        <p:spPr>
          <a:xfrm>
            <a:off x="184920" y="1154759"/>
            <a:ext cx="3566121" cy="5872377"/>
          </a:xfrm>
        </p:spPr>
        <p:txBody>
          <a:bodyPr/>
          <a:lstStyle/>
          <a:p>
            <a:r>
              <a:rPr lang="en-US" sz="1600" dirty="0"/>
              <a:t>In the Solution Explorer, double-click on </a:t>
            </a:r>
            <a:r>
              <a:rPr lang="en-US" sz="1600" dirty="0" err="1"/>
              <a:t>Web.config</a:t>
            </a:r>
            <a:endParaRPr lang="en-US" sz="1600" dirty="0"/>
          </a:p>
          <a:p>
            <a:r>
              <a:rPr lang="en-US" sz="1600" dirty="0"/>
              <a:t>Provide the following App Settings with the values/keys you’ve collected in the previous few steps:</a:t>
            </a:r>
          </a:p>
          <a:p>
            <a:pPr lvl="1"/>
            <a:r>
              <a:rPr lang="en-US" sz="1400" dirty="0"/>
              <a:t>From Bot registration &gt; dev.botframework.com &gt; My bots &gt; </a:t>
            </a:r>
            <a:r>
              <a:rPr lang="en-US" sz="1400" dirty="0" err="1"/>
              <a:t>cisbot</a:t>
            </a:r>
            <a:r>
              <a:rPr lang="en-US" sz="1400" dirty="0"/>
              <a:t>[</a:t>
            </a:r>
            <a:r>
              <a:rPr lang="en-US" sz="1400" dirty="0" err="1"/>
              <a:t>nn</a:t>
            </a:r>
            <a:r>
              <a:rPr lang="en-US" sz="1400" dirty="0"/>
              <a:t>] &gt; SETTINGS</a:t>
            </a:r>
          </a:p>
          <a:p>
            <a:pPr lvl="2"/>
            <a:r>
              <a:rPr lang="en-US" sz="1400" dirty="0" err="1"/>
              <a:t>BotId</a:t>
            </a:r>
            <a:r>
              <a:rPr lang="en-US" sz="1400" dirty="0"/>
              <a:t> – Same as bot handle</a:t>
            </a:r>
          </a:p>
          <a:p>
            <a:pPr lvl="2"/>
            <a:r>
              <a:rPr lang="en-US" sz="1400" dirty="0" err="1"/>
              <a:t>MicrosoftAppId</a:t>
            </a:r>
            <a:endParaRPr lang="en-US" sz="1400" dirty="0"/>
          </a:p>
          <a:p>
            <a:pPr lvl="2"/>
            <a:r>
              <a:rPr lang="en-US" sz="1400" dirty="0" err="1"/>
              <a:t>MicrosoftAppPassword</a:t>
            </a:r>
            <a:r>
              <a:rPr lang="en-US" sz="1400" dirty="0"/>
              <a:t> - </a:t>
            </a:r>
          </a:p>
          <a:p>
            <a:pPr lvl="1"/>
            <a:r>
              <a:rPr lang="en-US" sz="1400" dirty="0"/>
              <a:t>From LUIS configuration &gt; luis.ai &gt; Publish App</a:t>
            </a:r>
          </a:p>
          <a:p>
            <a:pPr lvl="2"/>
            <a:r>
              <a:rPr lang="en-US" sz="1400" dirty="0" err="1"/>
              <a:t>LuisAppId</a:t>
            </a:r>
            <a:endParaRPr lang="en-US" sz="1400" dirty="0"/>
          </a:p>
          <a:p>
            <a:pPr lvl="2"/>
            <a:r>
              <a:rPr lang="en-US" sz="1400" dirty="0" err="1"/>
              <a:t>LuisAPIKey</a:t>
            </a:r>
            <a:endParaRPr lang="en-US" sz="1400" dirty="0"/>
          </a:p>
          <a:p>
            <a:pPr lvl="1"/>
            <a:r>
              <a:rPr lang="en-US" sz="1400" dirty="0"/>
              <a:t>Logic App &gt; from previous step</a:t>
            </a:r>
          </a:p>
          <a:p>
            <a:pPr lvl="2"/>
            <a:r>
              <a:rPr lang="en-US" sz="1400" dirty="0" err="1"/>
              <a:t>LogicAppUrl</a:t>
            </a:r>
            <a:r>
              <a:rPr lang="en-US" sz="1400" dirty="0"/>
              <a:t> – </a:t>
            </a:r>
            <a:r>
              <a:rPr lang="en-US" sz="1400" i="1" dirty="0"/>
              <a:t>NOTE: you’ll need to replace all “&amp;” in the Logic App URL with “&amp;amp;” </a:t>
            </a:r>
            <a:endParaRPr lang="en-US" sz="1400" dirty="0"/>
          </a:p>
          <a:p>
            <a:r>
              <a:rPr lang="en-US" sz="1600" dirty="0"/>
              <a:t>We can leave the </a:t>
            </a:r>
            <a:r>
              <a:rPr lang="en-US" sz="1600" dirty="0" err="1"/>
              <a:t>AmlWebService</a:t>
            </a:r>
            <a:r>
              <a:rPr lang="en-US" sz="1600" dirty="0"/>
              <a:t>* settings empty for now.</a:t>
            </a:r>
          </a:p>
          <a:p>
            <a:r>
              <a:rPr lang="en-US" sz="1600" dirty="0"/>
              <a:t>Click on </a:t>
            </a:r>
            <a:r>
              <a:rPr lang="en-US" sz="1600" b="1" dirty="0"/>
              <a:t>Start </a:t>
            </a:r>
            <a:r>
              <a:rPr lang="en-US" sz="1600" dirty="0"/>
              <a:t>in the Visual Studio ribbon to run the code.</a:t>
            </a:r>
          </a:p>
        </p:txBody>
      </p:sp>
    </p:spTree>
    <p:extLst>
      <p:ext uri="{BB962C8B-B14F-4D97-AF65-F5344CB8AC3E}">
        <p14:creationId xmlns:p14="http://schemas.microsoft.com/office/powerpoint/2010/main" val="13312746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(1/2)</a:t>
            </a:r>
          </a:p>
        </p:txBody>
      </p:sp>
      <p:pic>
        <p:nvPicPr>
          <p:cNvPr id="5" name="Picture Placeholder 4"/>
          <p:cNvPicPr>
            <a:picLocks noGrp="1" noChangeAspect="1"/>
          </p:cNvPicPr>
          <p:nvPr>
            <p:ph type="pic" sz="quarter" idx="10"/>
          </p:nvPr>
        </p:nvPicPr>
        <p:blipFill>
          <a:blip r:embed="rId2"/>
          <a:srcRect t="218" b="218"/>
          <a:stretch>
            <a:fillRect/>
          </a:stretch>
        </p:blipFill>
        <p:spPr>
          <a:prstGeom prst="rect">
            <a:avLst/>
          </a:prstGeom>
        </p:spPr>
      </p:pic>
      <p:sp>
        <p:nvSpPr>
          <p:cNvPr id="4" name="Content Placeholder 3"/>
          <p:cNvSpPr>
            <a:spLocks noGrp="1"/>
          </p:cNvSpPr>
          <p:nvPr>
            <p:ph sz="quarter" idx="11"/>
          </p:nvPr>
        </p:nvSpPr>
        <p:spPr>
          <a:xfrm>
            <a:off x="183263" y="1028409"/>
            <a:ext cx="3566121" cy="6306342"/>
          </a:xfrm>
        </p:spPr>
        <p:txBody>
          <a:bodyPr/>
          <a:lstStyle/>
          <a:p>
            <a:pPr marL="0" indent="0">
              <a:buNone/>
            </a:pPr>
            <a:r>
              <a:rPr lang="en-US" sz="1800" i="1" dirty="0"/>
              <a:t>Install and run the Bot Framework Emulator</a:t>
            </a:r>
          </a:p>
          <a:p>
            <a:r>
              <a:rPr lang="en-US" sz="1800" dirty="0"/>
              <a:t>In File Explorer, go to C:\Repos\next-best-offer-bot\Resources\Bot</a:t>
            </a:r>
          </a:p>
          <a:p>
            <a:r>
              <a:rPr lang="en-US" sz="1800" dirty="0"/>
              <a:t>Run </a:t>
            </a:r>
            <a:r>
              <a:rPr lang="en-US" sz="1800" b="1" dirty="0"/>
              <a:t>botframework-emulator-Setup-3.5.29.exe</a:t>
            </a:r>
            <a:r>
              <a:rPr lang="en-US" sz="1800" dirty="0"/>
              <a:t>. It will take a few minutes to install.  The emulator will automatically start after installation. </a:t>
            </a:r>
          </a:p>
          <a:p>
            <a:r>
              <a:rPr lang="en-US" sz="1800" dirty="0"/>
              <a:t>Click on </a:t>
            </a:r>
            <a:r>
              <a:rPr lang="en-US" sz="1800" b="1" dirty="0"/>
              <a:t>Enter your endpoint URL </a:t>
            </a:r>
            <a:r>
              <a:rPr lang="en-US" sz="1800" dirty="0"/>
              <a:t>and then enter </a:t>
            </a:r>
            <a:r>
              <a:rPr lang="en-US" sz="1800" b="1" dirty="0">
                <a:hlinkClick r:id="rId3"/>
              </a:rPr>
              <a:t>http://localhost:4000/api/messages</a:t>
            </a:r>
            <a:endParaRPr lang="en-US" sz="1800" b="1" dirty="0"/>
          </a:p>
          <a:p>
            <a:r>
              <a:rPr lang="en-US" sz="1800" dirty="0"/>
              <a:t>Provide the values for </a:t>
            </a:r>
            <a:r>
              <a:rPr lang="en-US" sz="1800" dirty="0" err="1"/>
              <a:t>MicrosoftAppId</a:t>
            </a:r>
            <a:r>
              <a:rPr lang="en-US" sz="1800" dirty="0"/>
              <a:t> and </a:t>
            </a:r>
            <a:r>
              <a:rPr lang="en-US" sz="1800" dirty="0" err="1"/>
              <a:t>MicrosoftAppPassword</a:t>
            </a:r>
            <a:r>
              <a:rPr lang="en-US" sz="1800" dirty="0"/>
              <a:t> from your </a:t>
            </a:r>
            <a:r>
              <a:rPr lang="en-US" sz="1800" dirty="0" err="1"/>
              <a:t>Web.config</a:t>
            </a:r>
            <a:r>
              <a:rPr lang="en-US" sz="1800" dirty="0"/>
              <a:t> file.</a:t>
            </a:r>
          </a:p>
          <a:p>
            <a:r>
              <a:rPr lang="en-US" sz="1800" dirty="0"/>
              <a:t>Click </a:t>
            </a:r>
            <a:r>
              <a:rPr lang="en-US" sz="1800" b="1" dirty="0"/>
              <a:t>CONNECT</a:t>
            </a:r>
            <a:endParaRPr lang="en-US" sz="1800" dirty="0"/>
          </a:p>
          <a:p>
            <a:endParaRPr lang="en-US" sz="1800" dirty="0"/>
          </a:p>
          <a:p>
            <a:endParaRPr lang="en-US" sz="1800" dirty="0"/>
          </a:p>
        </p:txBody>
      </p:sp>
    </p:spTree>
    <p:extLst>
      <p:ext uri="{BB962C8B-B14F-4D97-AF65-F5344CB8AC3E}">
        <p14:creationId xmlns:p14="http://schemas.microsoft.com/office/powerpoint/2010/main" val="16018921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Test Your Bot (2/2)</a:t>
            </a:r>
          </a:p>
        </p:txBody>
      </p:sp>
      <p:sp>
        <p:nvSpPr>
          <p:cNvPr id="4" name="Content Placeholder 3"/>
          <p:cNvSpPr>
            <a:spLocks noGrp="1"/>
          </p:cNvSpPr>
          <p:nvPr>
            <p:ph sz="quarter" idx="11"/>
          </p:nvPr>
        </p:nvSpPr>
        <p:spPr>
          <a:xfrm>
            <a:off x="183263" y="1028409"/>
            <a:ext cx="3566121" cy="2289858"/>
          </a:xfrm>
        </p:spPr>
        <p:txBody>
          <a:bodyPr/>
          <a:lstStyle/>
          <a:p>
            <a:pPr marL="0" indent="0">
              <a:buNone/>
            </a:pPr>
            <a:r>
              <a:rPr lang="en-US" sz="1800" i="1" dirty="0"/>
              <a:t>Try interacting with the bot using the emulator.  You’ll notice that it’s not that great at figuring out your intents yet.  We will train LUIS to be smarter in subsequent steps.  </a:t>
            </a:r>
          </a:p>
          <a:p>
            <a:endParaRPr lang="en-US" sz="1800" dirty="0"/>
          </a:p>
          <a:p>
            <a:endParaRPr lang="en-US" sz="1800" dirty="0"/>
          </a:p>
        </p:txBody>
      </p:sp>
      <p:pic>
        <p:nvPicPr>
          <p:cNvPr id="6" name="Picture Placeholder 5"/>
          <p:cNvPicPr>
            <a:picLocks noGrp="1" noChangeAspect="1"/>
          </p:cNvPicPr>
          <p:nvPr>
            <p:ph type="pic" sz="quarter" idx="10"/>
          </p:nvPr>
        </p:nvPicPr>
        <p:blipFill>
          <a:blip r:embed="rId2"/>
          <a:srcRect t="218" b="218"/>
          <a:stretch>
            <a:fillRect/>
          </a:stretch>
        </p:blipFill>
        <p:spPr>
          <a:prstGeom prst="rect">
            <a:avLst/>
          </a:prstGeom>
        </p:spPr>
      </p:pic>
    </p:spTree>
    <p:extLst>
      <p:ext uri="{BB962C8B-B14F-4D97-AF65-F5344CB8AC3E}">
        <p14:creationId xmlns:p14="http://schemas.microsoft.com/office/powerpoint/2010/main" val="29629592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(1/3)</a:t>
            </a:r>
          </a:p>
        </p:txBody>
      </p:sp>
      <p:sp>
        <p:nvSpPr>
          <p:cNvPr id="4" name="Content Placeholder 3"/>
          <p:cNvSpPr>
            <a:spLocks noGrp="1"/>
          </p:cNvSpPr>
          <p:nvPr>
            <p:ph sz="quarter" idx="11"/>
          </p:nvPr>
        </p:nvSpPr>
        <p:spPr>
          <a:xfrm>
            <a:off x="183263" y="1394165"/>
            <a:ext cx="3566121" cy="2594556"/>
          </a:xfrm>
        </p:spPr>
        <p:txBody>
          <a:bodyPr/>
          <a:lstStyle/>
          <a:p>
            <a:r>
              <a:rPr lang="en-US" sz="1800" dirty="0"/>
              <a:t>Back in Visual Studio, stop debugging session.</a:t>
            </a:r>
          </a:p>
          <a:p>
            <a:r>
              <a:rPr lang="en-US" sz="1800" dirty="0"/>
              <a:t>In Solution Explorer, right-click on the project name (</a:t>
            </a:r>
            <a:r>
              <a:rPr lang="en-US" sz="1800" dirty="0" err="1"/>
              <a:t>NBABot</a:t>
            </a:r>
            <a:r>
              <a:rPr lang="en-US" sz="1800" dirty="0"/>
              <a:t>) and select </a:t>
            </a:r>
            <a:r>
              <a:rPr lang="en-US" sz="1800" b="1" dirty="0"/>
              <a:t>Publish…</a:t>
            </a:r>
          </a:p>
          <a:p>
            <a:r>
              <a:rPr lang="en-US" sz="1800" dirty="0"/>
              <a:t>Click on </a:t>
            </a:r>
            <a:r>
              <a:rPr lang="en-US" sz="1800" b="1" dirty="0"/>
              <a:t>Microsoft Azure App Service</a:t>
            </a:r>
            <a:endParaRPr lang="en-US" sz="1800" dirty="0"/>
          </a:p>
          <a:p>
            <a:endParaRPr lang="en-US" sz="1800" dirty="0"/>
          </a:p>
        </p:txBody>
      </p:sp>
      <p:pic>
        <p:nvPicPr>
          <p:cNvPr id="9" name="Picture Placeholder 8"/>
          <p:cNvPicPr>
            <a:picLocks noGrp="1" noChangeAspect="1"/>
          </p:cNvPicPr>
          <p:nvPr>
            <p:ph type="pic" sz="quarter" idx="10"/>
          </p:nvPr>
        </p:nvPicPr>
        <p:blipFill>
          <a:blip r:embed="rId2"/>
          <a:srcRect t="374" b="374"/>
          <a:stretch>
            <a:fillRect/>
          </a:stretch>
        </p:blipFill>
        <p:spPr>
          <a:prstGeom prst="rect">
            <a:avLst/>
          </a:prstGeom>
        </p:spPr>
      </p:pic>
    </p:spTree>
    <p:extLst>
      <p:ext uri="{BB962C8B-B14F-4D97-AF65-F5344CB8AC3E}">
        <p14:creationId xmlns:p14="http://schemas.microsoft.com/office/powerpoint/2010/main" val="25653899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(2/3)</a:t>
            </a:r>
          </a:p>
        </p:txBody>
      </p:sp>
      <p:sp>
        <p:nvSpPr>
          <p:cNvPr id="4" name="Content Placeholder 3"/>
          <p:cNvSpPr>
            <a:spLocks noGrp="1"/>
          </p:cNvSpPr>
          <p:nvPr>
            <p:ph sz="quarter" idx="11"/>
          </p:nvPr>
        </p:nvSpPr>
        <p:spPr>
          <a:xfrm>
            <a:off x="183263" y="1028409"/>
            <a:ext cx="3566121" cy="6666440"/>
          </a:xfrm>
        </p:spPr>
        <p:txBody>
          <a:bodyPr/>
          <a:lstStyle/>
          <a:p>
            <a:r>
              <a:rPr lang="en-US" sz="1800" dirty="0"/>
              <a:t>In the new popup window, select your Azure Subscription</a:t>
            </a:r>
          </a:p>
          <a:p>
            <a:r>
              <a:rPr lang="en-US" sz="1800" dirty="0"/>
              <a:t>Click on </a:t>
            </a:r>
            <a:r>
              <a:rPr lang="en-US" sz="1800" b="1" dirty="0"/>
              <a:t>New…</a:t>
            </a:r>
          </a:p>
          <a:p>
            <a:r>
              <a:rPr lang="en-US" sz="1800" dirty="0"/>
              <a:t>Provide API App Name – </a:t>
            </a:r>
            <a:r>
              <a:rPr lang="en-US" sz="1800" b="1" dirty="0" err="1"/>
              <a:t>cisbot</a:t>
            </a:r>
            <a:r>
              <a:rPr lang="en-US" sz="1800" b="1" dirty="0"/>
              <a:t>[</a:t>
            </a:r>
            <a:r>
              <a:rPr lang="en-US" sz="1800" b="1" dirty="0" err="1"/>
              <a:t>nn</a:t>
            </a:r>
            <a:r>
              <a:rPr lang="en-US" sz="1800" b="1" dirty="0"/>
              <a:t>]</a:t>
            </a:r>
            <a:r>
              <a:rPr lang="en-US" sz="1800" b="1" dirty="0" err="1"/>
              <a:t>apiapp</a:t>
            </a:r>
            <a:endParaRPr lang="en-US" sz="1800" b="1" dirty="0"/>
          </a:p>
          <a:p>
            <a:r>
              <a:rPr lang="en-US" sz="1800" dirty="0"/>
              <a:t>Select your existing resource group (</a:t>
            </a:r>
            <a:r>
              <a:rPr lang="en-US" sz="1800" b="1" dirty="0" err="1"/>
              <a:t>cisbot</a:t>
            </a:r>
            <a:r>
              <a:rPr lang="en-US" sz="1800" b="1" dirty="0"/>
              <a:t>[</a:t>
            </a:r>
            <a:r>
              <a:rPr lang="en-US" sz="1800" b="1" dirty="0" err="1"/>
              <a:t>nn</a:t>
            </a:r>
            <a:r>
              <a:rPr lang="en-US" sz="1800" b="1" dirty="0"/>
              <a:t>]</a:t>
            </a:r>
            <a:r>
              <a:rPr lang="en-US" sz="1800" dirty="0"/>
              <a:t>)</a:t>
            </a:r>
          </a:p>
          <a:p>
            <a:r>
              <a:rPr lang="en-US" sz="1800" dirty="0"/>
              <a:t>If you don’t have an existing App Service Plan, click on </a:t>
            </a:r>
            <a:r>
              <a:rPr lang="en-US" sz="1800" b="1" dirty="0"/>
              <a:t>New…</a:t>
            </a:r>
            <a:r>
              <a:rPr lang="en-US" sz="1800" dirty="0"/>
              <a:t> to create a new one.</a:t>
            </a:r>
          </a:p>
          <a:p>
            <a:r>
              <a:rPr lang="en-US" sz="1800" dirty="0"/>
              <a:t>Click </a:t>
            </a:r>
            <a:r>
              <a:rPr lang="en-US" sz="1800" b="1" dirty="0"/>
              <a:t>Create</a:t>
            </a:r>
          </a:p>
          <a:p>
            <a:r>
              <a:rPr lang="en-US" sz="1800" dirty="0"/>
              <a:t>Back in the Publish window, click </a:t>
            </a:r>
            <a:r>
              <a:rPr lang="en-US" sz="1800" b="1" dirty="0"/>
              <a:t>Publish</a:t>
            </a:r>
          </a:p>
          <a:p>
            <a:r>
              <a:rPr lang="en-US" sz="1800" dirty="0"/>
              <a:t>After a few seconds, you should see the Publish Succeeded message in Visual Studio Output window.  Copy the Web App URL in the Output window.  You’ll need it for the next step.</a:t>
            </a:r>
          </a:p>
          <a:p>
            <a:endParaRPr lang="en-US" sz="1800" dirty="0"/>
          </a:p>
          <a:p>
            <a:endParaRPr lang="en-US" sz="1800" dirty="0"/>
          </a:p>
        </p:txBody>
      </p:sp>
      <p:pic>
        <p:nvPicPr>
          <p:cNvPr id="5" name="Picture Placeholder 4"/>
          <p:cNvPicPr>
            <a:picLocks noGrp="1" noChangeAspect="1"/>
          </p:cNvPicPr>
          <p:nvPr>
            <p:ph type="pic" sz="quarter" idx="10"/>
          </p:nvPr>
        </p:nvPicPr>
        <p:blipFill>
          <a:blip r:embed="rId2"/>
          <a:srcRect t="422" b="422"/>
          <a:stretch>
            <a:fillRect/>
          </a:stretch>
        </p:blipFill>
        <p:spPr>
          <a:prstGeom prst="rect">
            <a:avLst/>
          </a:prstGeom>
        </p:spPr>
      </p:pic>
    </p:spTree>
    <p:extLst>
      <p:ext uri="{BB962C8B-B14F-4D97-AF65-F5344CB8AC3E}">
        <p14:creationId xmlns:p14="http://schemas.microsoft.com/office/powerpoint/2010/main" val="38134935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Deploy Your Bot (3/3)</a:t>
            </a:r>
          </a:p>
        </p:txBody>
      </p:sp>
      <p:sp>
        <p:nvSpPr>
          <p:cNvPr id="4" name="Content Placeholder 3"/>
          <p:cNvSpPr>
            <a:spLocks noGrp="1"/>
          </p:cNvSpPr>
          <p:nvPr>
            <p:ph sz="quarter" idx="11"/>
          </p:nvPr>
        </p:nvSpPr>
        <p:spPr>
          <a:xfrm>
            <a:off x="183263" y="1394165"/>
            <a:ext cx="3566121" cy="3647152"/>
          </a:xfrm>
        </p:spPr>
        <p:txBody>
          <a:bodyPr/>
          <a:lstStyle/>
          <a:p>
            <a:r>
              <a:rPr lang="en-US" sz="1800" dirty="0"/>
              <a:t>In a web browser, navigate to your bot registration at dev.botframework.com</a:t>
            </a:r>
          </a:p>
          <a:p>
            <a:r>
              <a:rPr lang="en-US" sz="1800" dirty="0"/>
              <a:t>Click on </a:t>
            </a:r>
            <a:r>
              <a:rPr lang="en-US" sz="1800" b="1" dirty="0"/>
              <a:t>My bots</a:t>
            </a:r>
            <a:r>
              <a:rPr lang="en-US" sz="1800" dirty="0"/>
              <a:t> and choose your bot.  </a:t>
            </a:r>
          </a:p>
          <a:p>
            <a:r>
              <a:rPr lang="en-US" sz="1800" dirty="0"/>
              <a:t>Click on </a:t>
            </a:r>
            <a:r>
              <a:rPr lang="en-US" sz="1800" b="1" dirty="0"/>
              <a:t>SETTINGS</a:t>
            </a:r>
            <a:r>
              <a:rPr lang="en-US" sz="1800" dirty="0"/>
              <a:t> tab</a:t>
            </a:r>
          </a:p>
          <a:p>
            <a:r>
              <a:rPr lang="en-US" sz="1800" dirty="0"/>
              <a:t>Under </a:t>
            </a:r>
            <a:r>
              <a:rPr lang="en-US" sz="1800" b="1" dirty="0"/>
              <a:t>Messaging endpoint</a:t>
            </a:r>
            <a:r>
              <a:rPr lang="en-US" sz="1800" dirty="0"/>
              <a:t>, enter your web app URL plus this text “/</a:t>
            </a:r>
            <a:r>
              <a:rPr lang="en-US" sz="1800" dirty="0" err="1"/>
              <a:t>api</a:t>
            </a:r>
            <a:r>
              <a:rPr lang="en-US" sz="1800" dirty="0"/>
              <a:t>/messages”.  Make sure you use </a:t>
            </a:r>
            <a:r>
              <a:rPr lang="en-US" sz="1800" b="1" dirty="0"/>
              <a:t>https</a:t>
            </a:r>
            <a:r>
              <a:rPr lang="en-US" sz="1800" dirty="0"/>
              <a:t> protocol.</a:t>
            </a:r>
          </a:p>
          <a:p>
            <a:r>
              <a:rPr lang="en-US" sz="1800" dirty="0"/>
              <a:t>Scroll to the bottom an click </a:t>
            </a:r>
            <a:r>
              <a:rPr lang="en-US" sz="1800" b="1" dirty="0"/>
              <a:t>Save changes</a:t>
            </a:r>
            <a:endParaRPr lang="en-US" sz="1800" dirty="0"/>
          </a:p>
        </p:txBody>
      </p:sp>
      <p:pic>
        <p:nvPicPr>
          <p:cNvPr id="10" name="Picture Placeholder 9"/>
          <p:cNvPicPr>
            <a:picLocks noGrp="1" noChangeAspect="1"/>
          </p:cNvPicPr>
          <p:nvPr>
            <p:ph type="pic" sz="quarter" idx="10"/>
          </p:nvPr>
        </p:nvPicPr>
        <p:blipFill>
          <a:blip r:embed="rId2"/>
          <a:srcRect l="98" r="98"/>
          <a:stretch>
            <a:fillRect/>
          </a:stretch>
        </p:blipFill>
        <p:spPr>
          <a:prstGeom prst="rect">
            <a:avLst/>
          </a:prstGeom>
        </p:spPr>
      </p:pic>
    </p:spTree>
    <p:extLst>
      <p:ext uri="{BB962C8B-B14F-4D97-AF65-F5344CB8AC3E}">
        <p14:creationId xmlns:p14="http://schemas.microsoft.com/office/powerpoint/2010/main" val="23242949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(1/4)</a:t>
            </a:r>
            <a:endParaRPr lang="en-GB" sz="2400" dirty="0"/>
          </a:p>
        </p:txBody>
      </p:sp>
      <p:sp>
        <p:nvSpPr>
          <p:cNvPr id="4" name="Content Placeholder 3"/>
          <p:cNvSpPr>
            <a:spLocks noGrp="1"/>
          </p:cNvSpPr>
          <p:nvPr>
            <p:ph sz="quarter" idx="11"/>
          </p:nvPr>
        </p:nvSpPr>
        <p:spPr>
          <a:xfrm>
            <a:off x="183263" y="1394165"/>
            <a:ext cx="3566121" cy="3681008"/>
          </a:xfrm>
        </p:spPr>
        <p:txBody>
          <a:bodyPr/>
          <a:lstStyle/>
          <a:p>
            <a:pPr marL="0" indent="0">
              <a:buNone/>
            </a:pPr>
            <a:r>
              <a:rPr lang="en-US" sz="1800" i="1" dirty="0"/>
              <a:t>The lab contains a PowerShell script that simulates a few hundred human interactions with the bot. To communicate with the bot, the script requires a Web Chat channel access key.</a:t>
            </a:r>
          </a:p>
          <a:p>
            <a:r>
              <a:rPr lang="en-US" sz="1800" dirty="0"/>
              <a:t>Navigate to dev.botframework.com and select your bot.</a:t>
            </a:r>
          </a:p>
          <a:p>
            <a:r>
              <a:rPr lang="en-US" sz="1800" dirty="0"/>
              <a:t>Click the </a:t>
            </a:r>
            <a:r>
              <a:rPr lang="en-US" sz="1800" b="1" dirty="0"/>
              <a:t>CHANNELS</a:t>
            </a:r>
            <a:r>
              <a:rPr lang="en-US" sz="1800" dirty="0"/>
              <a:t> tab</a:t>
            </a:r>
          </a:p>
          <a:p>
            <a:r>
              <a:rPr lang="en-US" sz="1800" dirty="0"/>
              <a:t>Click </a:t>
            </a:r>
            <a:r>
              <a:rPr lang="en-US" sz="1800" b="1" dirty="0"/>
              <a:t>Edit</a:t>
            </a:r>
            <a:r>
              <a:rPr lang="en-US" sz="1800" dirty="0"/>
              <a:t> for the </a:t>
            </a:r>
            <a:r>
              <a:rPr lang="en-US" sz="1800" b="1" dirty="0"/>
              <a:t>Web Chat  </a:t>
            </a:r>
            <a:r>
              <a:rPr lang="en-US" sz="1800" dirty="0"/>
              <a:t>channel</a:t>
            </a:r>
          </a:p>
          <a:p>
            <a:endParaRPr lang="en-GB" dirty="0"/>
          </a:p>
        </p:txBody>
      </p:sp>
      <p:pic>
        <p:nvPicPr>
          <p:cNvPr id="6" name="Picture Placeholder 5"/>
          <p:cNvPicPr>
            <a:picLocks noGrp="1" noChangeAspect="1"/>
          </p:cNvPicPr>
          <p:nvPr>
            <p:ph type="pic" sz="quarter" idx="10"/>
          </p:nvPr>
        </p:nvPicPr>
        <p:blipFill>
          <a:blip r:embed="rId2"/>
          <a:srcRect t="44" b="44"/>
          <a:stretch>
            <a:fillRect/>
          </a:stretch>
        </p:blipFill>
        <p:spPr>
          <a:prstGeom prst="rect">
            <a:avLst/>
          </a:prstGeom>
        </p:spPr>
      </p:pic>
    </p:spTree>
    <p:extLst>
      <p:ext uri="{BB962C8B-B14F-4D97-AF65-F5344CB8AC3E}">
        <p14:creationId xmlns:p14="http://schemas.microsoft.com/office/powerpoint/2010/main" val="3940211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(2/4)</a:t>
            </a:r>
            <a:endParaRPr lang="en-GB" sz="2400" dirty="0"/>
          </a:p>
        </p:txBody>
      </p:sp>
      <p:sp>
        <p:nvSpPr>
          <p:cNvPr id="4" name="Content Placeholder 3"/>
          <p:cNvSpPr>
            <a:spLocks noGrp="1"/>
          </p:cNvSpPr>
          <p:nvPr>
            <p:ph sz="quarter" idx="11"/>
          </p:nvPr>
        </p:nvSpPr>
        <p:spPr>
          <a:xfrm>
            <a:off x="183263" y="1394165"/>
            <a:ext cx="3566121" cy="1292662"/>
          </a:xfrm>
        </p:spPr>
        <p:txBody>
          <a:bodyPr/>
          <a:lstStyle/>
          <a:p>
            <a:r>
              <a:rPr lang="en-US" sz="1800" dirty="0"/>
              <a:t>Click </a:t>
            </a:r>
            <a:r>
              <a:rPr lang="en-US" sz="1800" b="1" dirty="0"/>
              <a:t>+Add new site </a:t>
            </a:r>
            <a:endParaRPr lang="en-US" sz="1800" dirty="0"/>
          </a:p>
          <a:p>
            <a:r>
              <a:rPr lang="en-US" sz="1800" dirty="0"/>
              <a:t>Enter a name your site (Simulator)</a:t>
            </a:r>
          </a:p>
          <a:p>
            <a:r>
              <a:rPr lang="en-US" sz="1800" dirty="0"/>
              <a:t>Click </a:t>
            </a:r>
            <a:r>
              <a:rPr lang="en-US" sz="1800" b="1" dirty="0"/>
              <a:t>Done</a:t>
            </a:r>
            <a:endParaRPr lang="en-GB" sz="1800" dirty="0"/>
          </a:p>
        </p:txBody>
      </p:sp>
      <p:pic>
        <p:nvPicPr>
          <p:cNvPr id="6" name="Picture Placeholder 5"/>
          <p:cNvPicPr>
            <a:picLocks noGrp="1" noChangeAspect="1"/>
          </p:cNvPicPr>
          <p:nvPr>
            <p:ph type="pic" sz="quarter" idx="10"/>
          </p:nvPr>
        </p:nvPicPr>
        <p:blipFill>
          <a:blip r:embed="rId2"/>
          <a:srcRect t="394" b="394"/>
          <a:stretch>
            <a:fillRect/>
          </a:stretch>
        </p:blipFill>
        <p:spPr>
          <a:prstGeom prst="rect">
            <a:avLst/>
          </a:prstGeom>
        </p:spPr>
      </p:pic>
    </p:spTree>
    <p:extLst>
      <p:ext uri="{BB962C8B-B14F-4D97-AF65-F5344CB8AC3E}">
        <p14:creationId xmlns:p14="http://schemas.microsoft.com/office/powerpoint/2010/main" val="16672518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(3/4)</a:t>
            </a:r>
            <a:endParaRPr lang="en-GB" sz="2400" dirty="0"/>
          </a:p>
        </p:txBody>
      </p:sp>
      <p:sp>
        <p:nvSpPr>
          <p:cNvPr id="4" name="Content Placeholder 3"/>
          <p:cNvSpPr>
            <a:spLocks noGrp="1"/>
          </p:cNvSpPr>
          <p:nvPr>
            <p:ph sz="quarter" idx="11"/>
          </p:nvPr>
        </p:nvSpPr>
        <p:spPr>
          <a:xfrm>
            <a:off x="183263" y="1394165"/>
            <a:ext cx="3566121" cy="1237262"/>
          </a:xfrm>
        </p:spPr>
        <p:txBody>
          <a:bodyPr/>
          <a:lstStyle/>
          <a:p>
            <a:r>
              <a:rPr lang="en-US" sz="1800" dirty="0"/>
              <a:t>Under the first Secret key, click </a:t>
            </a:r>
            <a:r>
              <a:rPr lang="en-US" sz="1800" b="1" dirty="0"/>
              <a:t>Show</a:t>
            </a:r>
            <a:r>
              <a:rPr lang="en-US" sz="1800" dirty="0"/>
              <a:t> and copy the key to the clipboard</a:t>
            </a:r>
          </a:p>
          <a:p>
            <a:r>
              <a:rPr lang="en-US" sz="1800" dirty="0"/>
              <a:t>Click </a:t>
            </a:r>
            <a:r>
              <a:rPr lang="en-US" sz="1800" b="1" dirty="0"/>
              <a:t>Done</a:t>
            </a:r>
            <a:endParaRPr lang="en-GB" sz="1800" dirty="0"/>
          </a:p>
        </p:txBody>
      </p:sp>
      <p:pic>
        <p:nvPicPr>
          <p:cNvPr id="8" name="Picture Placeholder 7"/>
          <p:cNvPicPr>
            <a:picLocks noGrp="1" noChangeAspect="1"/>
          </p:cNvPicPr>
          <p:nvPr>
            <p:ph type="pic" sz="quarter" idx="10"/>
          </p:nvPr>
        </p:nvPicPr>
        <p:blipFill>
          <a:blip r:embed="rId2"/>
          <a:srcRect t="208" b="208"/>
          <a:stretch>
            <a:fillRect/>
          </a:stretch>
        </p:blipFill>
        <p:spPr>
          <a:prstGeom prst="rect">
            <a:avLst/>
          </a:prstGeom>
        </p:spPr>
      </p:pic>
    </p:spTree>
    <p:extLst>
      <p:ext uri="{BB962C8B-B14F-4D97-AF65-F5344CB8AC3E}">
        <p14:creationId xmlns:p14="http://schemas.microsoft.com/office/powerpoint/2010/main" val="18516275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Background</a:t>
            </a:r>
            <a:endParaRPr lang="en-US" dirty="0"/>
          </a:p>
        </p:txBody>
      </p:sp>
      <p:sp>
        <p:nvSpPr>
          <p:cNvPr id="5" name="Text Placeholder 4"/>
          <p:cNvSpPr>
            <a:spLocks noGrp="1"/>
          </p:cNvSpPr>
          <p:nvPr>
            <p:ph type="body" sz="quarter" idx="10"/>
          </p:nvPr>
        </p:nvSpPr>
        <p:spPr>
          <a:xfrm>
            <a:off x="274638" y="1212850"/>
            <a:ext cx="11887200" cy="4321183"/>
          </a:xfrm>
        </p:spPr>
        <p:txBody>
          <a:bodyPr/>
          <a:lstStyle/>
          <a:p>
            <a:r>
              <a:rPr lang="en-US" sz="2400" dirty="0"/>
              <a:t>Mark periodically checks web analytics data. He just saw that a week ago, there was a sudden spike for web searches for branch complaints following an incident where a popular singer was not treated properly in one of the branches. Mark thinks that if he had known this at the time, he would have actively promoted the focus on customer service and ran a promotion for a point-based credit card.</a:t>
            </a:r>
          </a:p>
          <a:p>
            <a:r>
              <a:rPr lang="en-US" sz="2400" dirty="0"/>
              <a:t>Mark expects that the bot channel will allow Fabrikam to capture such trends in real-time. However, he is concerned that it might be complex to find topics in unstructured textual data.</a:t>
            </a:r>
          </a:p>
          <a:p>
            <a:r>
              <a:rPr lang="en-US" sz="2400" dirty="0"/>
              <a:t>Mark would like to have a dashboard on his mobile phone showing trending topics over the past few days, as well as general sentiment expressed in messages in the bot channel. Sentiment should be in near-real-time and alerts should be generated if a threshold is crossed. This will allow him to react quickly in case of a major event.</a:t>
            </a:r>
          </a:p>
        </p:txBody>
      </p:sp>
    </p:spTree>
    <p:extLst>
      <p:ext uri="{BB962C8B-B14F-4D97-AF65-F5344CB8AC3E}">
        <p14:creationId xmlns:p14="http://schemas.microsoft.com/office/powerpoint/2010/main" val="271042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Simulate interactions with your Bot (4/4)</a:t>
            </a:r>
          </a:p>
        </p:txBody>
      </p:sp>
      <p:sp>
        <p:nvSpPr>
          <p:cNvPr id="4" name="Content Placeholder 3"/>
          <p:cNvSpPr>
            <a:spLocks noGrp="1"/>
          </p:cNvSpPr>
          <p:nvPr>
            <p:ph sz="quarter" idx="11"/>
          </p:nvPr>
        </p:nvSpPr>
        <p:spPr>
          <a:xfrm>
            <a:off x="183263" y="1394165"/>
            <a:ext cx="3566121" cy="5309146"/>
          </a:xfrm>
        </p:spPr>
        <p:txBody>
          <a:bodyPr/>
          <a:lstStyle/>
          <a:p>
            <a:r>
              <a:rPr lang="en-US" sz="1800" dirty="0"/>
              <a:t>Run Windows PowerShell as administrator</a:t>
            </a:r>
          </a:p>
          <a:p>
            <a:r>
              <a:rPr lang="en-US" sz="1800" dirty="0"/>
              <a:t>In PowerShell, change to C:\Repos\next-best-offer-bot\Scripts folder.</a:t>
            </a:r>
          </a:p>
          <a:p>
            <a:r>
              <a:rPr lang="en-US" sz="1800" dirty="0"/>
              <a:t>Run the script </a:t>
            </a:r>
            <a:r>
              <a:rPr lang="en-US" sz="1800" b="1" dirty="0"/>
              <a:t>220-run-simulator.ps1</a:t>
            </a:r>
            <a:r>
              <a:rPr lang="en-US" sz="1800" dirty="0"/>
              <a:t>.</a:t>
            </a:r>
          </a:p>
          <a:p>
            <a:r>
              <a:rPr lang="en-US" sz="1800" dirty="0"/>
              <a:t>When prompted for the </a:t>
            </a:r>
            <a:r>
              <a:rPr lang="en-US" sz="1800" b="1" dirty="0"/>
              <a:t>Bot Webchat secret</a:t>
            </a:r>
            <a:r>
              <a:rPr lang="en-US" sz="1800" dirty="0"/>
              <a:t>, paste the key from the previous step.</a:t>
            </a:r>
          </a:p>
          <a:p>
            <a:r>
              <a:rPr lang="en-US" sz="1800" dirty="0"/>
              <a:t>Let the simulator run for a few minutes. Then continue to the next steps, leaving the simulator running in the background.  You might see Bad Gateway errors.  It’s OK to ignore them.</a:t>
            </a:r>
          </a:p>
          <a:p>
            <a:r>
              <a:rPr lang="en-US" sz="1800" dirty="0"/>
              <a:t>Good time for a break.</a:t>
            </a:r>
          </a:p>
          <a:p>
            <a:endParaRPr lang="en-US" sz="1800" dirty="0"/>
          </a:p>
        </p:txBody>
      </p:sp>
      <p:sp>
        <p:nvSpPr>
          <p:cNvPr id="5" name="Picture Placeholder 4">
            <a:extLst>
              <a:ext uri="{FF2B5EF4-FFF2-40B4-BE49-F238E27FC236}">
                <a16:creationId xmlns:a16="http://schemas.microsoft.com/office/drawing/2014/main" id="{DE466A00-FED9-4391-9231-F290855180CE}"/>
              </a:ext>
            </a:extLst>
          </p:cNvPr>
          <p:cNvSpPr>
            <a:spLocks noGrp="1"/>
          </p:cNvSpPr>
          <p:nvPr>
            <p:ph type="pic" sz="quarter" idx="10"/>
          </p:nvPr>
        </p:nvSpPr>
        <p:spPr/>
      </p:sp>
      <p:pic>
        <p:nvPicPr>
          <p:cNvPr id="6" name="Picture 5">
            <a:extLst>
              <a:ext uri="{FF2B5EF4-FFF2-40B4-BE49-F238E27FC236}">
                <a16:creationId xmlns:a16="http://schemas.microsoft.com/office/drawing/2014/main" id="{4FC7474C-BF6C-4F0D-ABBE-4C12C13DD9FA}"/>
              </a:ext>
            </a:extLst>
          </p:cNvPr>
          <p:cNvPicPr>
            <a:picLocks noChangeAspect="1"/>
          </p:cNvPicPr>
          <p:nvPr/>
        </p:nvPicPr>
        <p:blipFill>
          <a:blip r:embed="rId2"/>
          <a:stretch>
            <a:fillRect/>
          </a:stretch>
        </p:blipFill>
        <p:spPr>
          <a:xfrm>
            <a:off x="3929626" y="-1"/>
            <a:ext cx="8520717" cy="6994525"/>
          </a:xfrm>
          <a:prstGeom prst="rect">
            <a:avLst/>
          </a:prstGeom>
        </p:spPr>
      </p:pic>
    </p:spTree>
    <p:extLst>
      <p:ext uri="{BB962C8B-B14F-4D97-AF65-F5344CB8AC3E}">
        <p14:creationId xmlns:p14="http://schemas.microsoft.com/office/powerpoint/2010/main" val="13152493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Train Language Understanding Module (1/3)</a:t>
            </a:r>
            <a:endParaRPr lang="en-GB" sz="2400" dirty="0"/>
          </a:p>
        </p:txBody>
      </p:sp>
      <p:sp>
        <p:nvSpPr>
          <p:cNvPr id="4" name="Content Placeholder 3"/>
          <p:cNvSpPr>
            <a:spLocks noGrp="1"/>
          </p:cNvSpPr>
          <p:nvPr>
            <p:ph sz="quarter" idx="11"/>
          </p:nvPr>
        </p:nvSpPr>
        <p:spPr>
          <a:xfrm>
            <a:off x="183263" y="1394165"/>
            <a:ext cx="3566121" cy="2788456"/>
          </a:xfrm>
        </p:spPr>
        <p:txBody>
          <a:bodyPr/>
          <a:lstStyle/>
          <a:p>
            <a:pPr marL="0" indent="0">
              <a:buNone/>
            </a:pPr>
            <a:r>
              <a:rPr lang="en-US" sz="1800" i="1" dirty="0"/>
              <a:t>Use Active Learning to improve LUIS model.</a:t>
            </a:r>
            <a:endParaRPr lang="en-US" sz="1800" dirty="0"/>
          </a:p>
          <a:p>
            <a:r>
              <a:rPr lang="en-US" sz="1800" dirty="0"/>
              <a:t>Return to your LUIS application (</a:t>
            </a:r>
            <a:r>
              <a:rPr lang="en-US" sz="1800" dirty="0">
                <a:hlinkClick r:id="rId2"/>
              </a:rPr>
              <a:t>https://luis.ai</a:t>
            </a:r>
            <a:r>
              <a:rPr lang="en-US" sz="1800" dirty="0"/>
              <a:t>)</a:t>
            </a:r>
          </a:p>
          <a:p>
            <a:r>
              <a:rPr lang="en-US" sz="1800" dirty="0"/>
              <a:t>Click </a:t>
            </a:r>
            <a:r>
              <a:rPr lang="en-US" sz="1800" b="1" dirty="0"/>
              <a:t>Intents</a:t>
            </a:r>
            <a:r>
              <a:rPr lang="en-US" sz="1800" dirty="0"/>
              <a:t>, choose any intents, then </a:t>
            </a:r>
            <a:r>
              <a:rPr lang="en-US" sz="1800" b="1" dirty="0"/>
              <a:t>Suggested utterances</a:t>
            </a:r>
            <a:r>
              <a:rPr lang="en-US" sz="1800" dirty="0"/>
              <a:t>. Utterances from the simulator will appear. (It may take a few minutes before they appear.)</a:t>
            </a:r>
          </a:p>
        </p:txBody>
      </p:sp>
      <p:pic>
        <p:nvPicPr>
          <p:cNvPr id="5" name="Picture Placeholder 4"/>
          <p:cNvPicPr>
            <a:picLocks noGrp="1" noChangeAspect="1"/>
          </p:cNvPicPr>
          <p:nvPr>
            <p:ph type="pic" sz="quarter" idx="10"/>
          </p:nvPr>
        </p:nvPicPr>
        <p:blipFill>
          <a:blip r:embed="rId3"/>
          <a:srcRect t="257" b="257"/>
          <a:stretch>
            <a:fillRect/>
          </a:stretch>
        </p:blipFill>
        <p:spPr>
          <a:prstGeom prst="rect">
            <a:avLst/>
          </a:prstGeom>
        </p:spPr>
      </p:pic>
    </p:spTree>
    <p:extLst>
      <p:ext uri="{BB962C8B-B14F-4D97-AF65-F5344CB8AC3E}">
        <p14:creationId xmlns:p14="http://schemas.microsoft.com/office/powerpoint/2010/main" val="195487523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(2/3)</a:t>
            </a:r>
            <a:endParaRPr lang="en-GB" sz="2400" dirty="0"/>
          </a:p>
        </p:txBody>
      </p:sp>
      <p:sp>
        <p:nvSpPr>
          <p:cNvPr id="4" name="Content Placeholder 3"/>
          <p:cNvSpPr>
            <a:spLocks noGrp="1"/>
          </p:cNvSpPr>
          <p:nvPr>
            <p:ph sz="quarter" idx="11"/>
          </p:nvPr>
        </p:nvSpPr>
        <p:spPr>
          <a:xfrm>
            <a:off x="183263" y="1394165"/>
            <a:ext cx="3566121" cy="3591752"/>
          </a:xfrm>
        </p:spPr>
        <p:txBody>
          <a:bodyPr/>
          <a:lstStyle/>
          <a:p>
            <a:r>
              <a:rPr lang="en-US" sz="1800" dirty="0"/>
              <a:t>For each utterance</a:t>
            </a:r>
          </a:p>
          <a:p>
            <a:pPr lvl="1"/>
            <a:r>
              <a:rPr lang="en-US" dirty="0"/>
              <a:t>Identify and assign words that are either an </a:t>
            </a:r>
            <a:r>
              <a:rPr lang="en-US" b="1" dirty="0"/>
              <a:t>attribute,</a:t>
            </a:r>
            <a:r>
              <a:rPr lang="en-US" dirty="0"/>
              <a:t> </a:t>
            </a:r>
            <a:r>
              <a:rPr lang="en-US" b="1" dirty="0"/>
              <a:t>product or location </a:t>
            </a:r>
            <a:r>
              <a:rPr lang="en-US" dirty="0"/>
              <a:t>entity. </a:t>
            </a:r>
          </a:p>
          <a:p>
            <a:pPr lvl="1"/>
            <a:r>
              <a:rPr lang="en-US" dirty="0"/>
              <a:t>Assign utterance to the correct intent: “</a:t>
            </a:r>
            <a:r>
              <a:rPr lang="en-US" b="1" dirty="0"/>
              <a:t>get info about a credit card</a:t>
            </a:r>
            <a:r>
              <a:rPr lang="en-US" dirty="0"/>
              <a:t>” or “</a:t>
            </a:r>
            <a:r>
              <a:rPr lang="en-US" b="1" dirty="0"/>
              <a:t>complain about a branch, etc.</a:t>
            </a:r>
            <a:r>
              <a:rPr lang="en-US" dirty="0"/>
              <a:t>”</a:t>
            </a:r>
          </a:p>
          <a:p>
            <a:pPr lvl="1"/>
            <a:r>
              <a:rPr lang="en-US" dirty="0"/>
              <a:t>Click </a:t>
            </a:r>
            <a:r>
              <a:rPr lang="en-US" b="1" dirty="0"/>
              <a:t>Save </a:t>
            </a:r>
            <a:r>
              <a:rPr lang="en-US" dirty="0"/>
              <a:t>or </a:t>
            </a:r>
            <a:r>
              <a:rPr lang="en-US" b="1" dirty="0"/>
              <a:t>Reassign Intent</a:t>
            </a:r>
            <a:r>
              <a:rPr lang="en-US" dirty="0"/>
              <a:t> depending on what you’re changing.</a:t>
            </a:r>
            <a:endParaRPr lang="en-US" sz="2000" dirty="0"/>
          </a:p>
        </p:txBody>
      </p:sp>
      <p:pic>
        <p:nvPicPr>
          <p:cNvPr id="10" name="Picture Placeholder 9"/>
          <p:cNvPicPr>
            <a:picLocks noGrp="1" noChangeAspect="1"/>
          </p:cNvPicPr>
          <p:nvPr>
            <p:ph type="pic" sz="quarter" idx="10"/>
          </p:nvPr>
        </p:nvPicPr>
        <p:blipFill>
          <a:blip r:embed="rId2"/>
          <a:srcRect t="197" b="197"/>
          <a:stretch>
            <a:fillRect/>
          </a:stretch>
        </p:blipFill>
        <p:spPr>
          <a:prstGeom prst="rect">
            <a:avLst/>
          </a:prstGeom>
        </p:spPr>
      </p:pic>
    </p:spTree>
    <p:extLst>
      <p:ext uri="{BB962C8B-B14F-4D97-AF65-F5344CB8AC3E}">
        <p14:creationId xmlns:p14="http://schemas.microsoft.com/office/powerpoint/2010/main" val="32262250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750012" cy="1181862"/>
          </a:xfrm>
        </p:spPr>
        <p:txBody>
          <a:bodyPr/>
          <a:lstStyle/>
          <a:p>
            <a:r>
              <a:rPr lang="en-US" sz="2400" dirty="0"/>
              <a:t>Train Language Understanding Module (3/3)</a:t>
            </a:r>
            <a:endParaRPr lang="en-GB" sz="2400" dirty="0"/>
          </a:p>
        </p:txBody>
      </p:sp>
      <p:sp>
        <p:nvSpPr>
          <p:cNvPr id="4" name="Content Placeholder 3"/>
          <p:cNvSpPr>
            <a:spLocks noGrp="1"/>
          </p:cNvSpPr>
          <p:nvPr>
            <p:ph sz="quarter" idx="11"/>
          </p:nvPr>
        </p:nvSpPr>
        <p:spPr>
          <a:xfrm>
            <a:off x="183263" y="1394165"/>
            <a:ext cx="3566121" cy="4588949"/>
          </a:xfrm>
        </p:spPr>
        <p:txBody>
          <a:bodyPr/>
          <a:lstStyle/>
          <a:p>
            <a:r>
              <a:rPr lang="en-US" sz="1800" dirty="0"/>
              <a:t>After you’ve labeled at least a dozen utterances, click </a:t>
            </a:r>
            <a:r>
              <a:rPr lang="en-US" sz="1800" b="1" dirty="0"/>
              <a:t>Train &amp; Test </a:t>
            </a:r>
            <a:r>
              <a:rPr lang="en-US" sz="1800" dirty="0"/>
              <a:t>then click on </a:t>
            </a:r>
            <a:r>
              <a:rPr lang="en-US" sz="1800" b="1" dirty="0"/>
              <a:t>Train Application</a:t>
            </a:r>
            <a:endParaRPr lang="en-US" sz="1800" dirty="0"/>
          </a:p>
          <a:p>
            <a:r>
              <a:rPr lang="en-US" sz="1800" dirty="0"/>
              <a:t>Once the model is retrained, type a few test utterances to see the improvements.  The intent, along with the probability score, is shown on the right side.</a:t>
            </a:r>
          </a:p>
          <a:p>
            <a:r>
              <a:rPr lang="en-US" sz="1800" dirty="0"/>
              <a:t>Click </a:t>
            </a:r>
            <a:r>
              <a:rPr lang="en-US" sz="1800" b="1" dirty="0"/>
              <a:t>Publish App</a:t>
            </a:r>
            <a:r>
              <a:rPr lang="en-US" sz="1800" dirty="0"/>
              <a:t> then </a:t>
            </a:r>
            <a:r>
              <a:rPr lang="en-US" sz="1800" b="1" dirty="0"/>
              <a:t>Publish</a:t>
            </a:r>
            <a:r>
              <a:rPr lang="en-US" sz="1800" dirty="0"/>
              <a:t> </a:t>
            </a:r>
          </a:p>
          <a:p>
            <a:r>
              <a:rPr lang="en-US" sz="1800" dirty="0"/>
              <a:t>Run the Simulator again (or leave it running if it’s still running in the background) to produce data to report on.</a:t>
            </a:r>
          </a:p>
        </p:txBody>
      </p:sp>
      <p:pic>
        <p:nvPicPr>
          <p:cNvPr id="8" name="Picture Placeholder 7"/>
          <p:cNvPicPr>
            <a:picLocks noGrp="1" noChangeAspect="1"/>
          </p:cNvPicPr>
          <p:nvPr>
            <p:ph type="pic" sz="quarter" idx="10"/>
          </p:nvPr>
        </p:nvPicPr>
        <p:blipFill>
          <a:blip r:embed="rId2"/>
          <a:srcRect l="4660" r="4660"/>
          <a:stretch>
            <a:fillRect/>
          </a:stretch>
        </p:blipFill>
        <p:spPr>
          <a:prstGeom prst="rect">
            <a:avLst/>
          </a:prstGeom>
        </p:spPr>
      </p:pic>
    </p:spTree>
    <p:extLst>
      <p:ext uri="{BB962C8B-B14F-4D97-AF65-F5344CB8AC3E}">
        <p14:creationId xmlns:p14="http://schemas.microsoft.com/office/powerpoint/2010/main" val="39863435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(1/4)</a:t>
            </a:r>
            <a:endParaRPr lang="en-GB" sz="2400" dirty="0"/>
          </a:p>
        </p:txBody>
      </p:sp>
      <p:sp>
        <p:nvSpPr>
          <p:cNvPr id="4" name="Content Placeholder 3"/>
          <p:cNvSpPr>
            <a:spLocks noGrp="1"/>
          </p:cNvSpPr>
          <p:nvPr>
            <p:ph sz="quarter" idx="11"/>
          </p:nvPr>
        </p:nvSpPr>
        <p:spPr>
          <a:xfrm>
            <a:off x="183263" y="1394165"/>
            <a:ext cx="3566121" cy="4884414"/>
          </a:xfrm>
        </p:spPr>
        <p:txBody>
          <a:bodyPr/>
          <a:lstStyle/>
          <a:p>
            <a:pPr marL="0" indent="0">
              <a:buNone/>
            </a:pPr>
            <a:r>
              <a:rPr lang="en-US" sz="1800" i="1" dirty="0"/>
              <a:t>We’re almost done with Phase 1. We now create a Power BI dashboard to display real-time sentiment from Stream Analytics.</a:t>
            </a:r>
          </a:p>
          <a:p>
            <a:r>
              <a:rPr lang="en-US" sz="1800" dirty="0"/>
              <a:t>Navigate to </a:t>
            </a:r>
            <a:r>
              <a:rPr lang="en-US" sz="1800" dirty="0">
                <a:hlinkClick r:id="rId2"/>
              </a:rPr>
              <a:t>https://powerbi.com</a:t>
            </a:r>
            <a:r>
              <a:rPr lang="en-US" sz="1800" dirty="0"/>
              <a:t> and log in.</a:t>
            </a:r>
          </a:p>
          <a:p>
            <a:r>
              <a:rPr lang="en-US" sz="1800" dirty="0"/>
              <a:t>Click the </a:t>
            </a:r>
            <a:r>
              <a:rPr lang="en-US" sz="1800" b="1" dirty="0"/>
              <a:t>Settings</a:t>
            </a:r>
            <a:r>
              <a:rPr lang="en-US" sz="1800" dirty="0"/>
              <a:t> menu on the top toolbar (cogwheel icon), then </a:t>
            </a:r>
            <a:r>
              <a:rPr lang="en-US" sz="1800" b="1" dirty="0"/>
              <a:t>Settings</a:t>
            </a:r>
          </a:p>
          <a:p>
            <a:r>
              <a:rPr lang="en-US" sz="1800" dirty="0"/>
              <a:t>Under </a:t>
            </a:r>
            <a:r>
              <a:rPr lang="en-US" sz="1800" b="1" dirty="0"/>
              <a:t>Preview features</a:t>
            </a:r>
            <a:r>
              <a:rPr lang="en-US" sz="1800" dirty="0"/>
              <a:t>, make sure </a:t>
            </a:r>
            <a:r>
              <a:rPr lang="en-US" sz="1800" b="1" dirty="0"/>
              <a:t>Early access to features</a:t>
            </a:r>
            <a:r>
              <a:rPr lang="en-US" sz="1800" dirty="0"/>
              <a:t> is set on </a:t>
            </a:r>
            <a:r>
              <a:rPr lang="en-US" sz="1800" b="1" dirty="0" err="1"/>
              <a:t>On</a:t>
            </a:r>
            <a:r>
              <a:rPr lang="en-US" sz="1800" dirty="0"/>
              <a:t>.</a:t>
            </a:r>
          </a:p>
          <a:p>
            <a:pPr marL="0" indent="0">
              <a:buNone/>
            </a:pPr>
            <a:r>
              <a:rPr lang="en-US" sz="1800" i="1" dirty="0"/>
              <a:t>This makes the following steps slightly easier.</a:t>
            </a:r>
          </a:p>
          <a:p>
            <a:endParaRPr lang="en-GB" sz="1800" dirty="0"/>
          </a:p>
        </p:txBody>
      </p:sp>
      <p:pic>
        <p:nvPicPr>
          <p:cNvPr id="5" name="Picture Placeholder 4"/>
          <p:cNvPicPr>
            <a:picLocks noGrp="1" noChangeAspect="1"/>
          </p:cNvPicPr>
          <p:nvPr>
            <p:ph type="pic" sz="quarter" idx="10"/>
          </p:nvPr>
        </p:nvPicPr>
        <p:blipFill>
          <a:blip r:embed="rId3"/>
          <a:srcRect l="158" r="158"/>
          <a:stretch>
            <a:fillRect/>
          </a:stretch>
        </p:blipFill>
        <p:spPr>
          <a:prstGeom prst="rect">
            <a:avLst/>
          </a:prstGeom>
        </p:spPr>
      </p:pic>
    </p:spTree>
    <p:extLst>
      <p:ext uri="{BB962C8B-B14F-4D97-AF65-F5344CB8AC3E}">
        <p14:creationId xmlns:p14="http://schemas.microsoft.com/office/powerpoint/2010/main" val="205133208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(2/4)</a:t>
            </a:r>
            <a:endParaRPr lang="en-GB" sz="2400" dirty="0"/>
          </a:p>
        </p:txBody>
      </p:sp>
      <p:sp>
        <p:nvSpPr>
          <p:cNvPr id="4" name="Content Placeholder 3"/>
          <p:cNvSpPr>
            <a:spLocks noGrp="1"/>
          </p:cNvSpPr>
          <p:nvPr>
            <p:ph sz="quarter" idx="11"/>
          </p:nvPr>
        </p:nvSpPr>
        <p:spPr>
          <a:xfrm>
            <a:off x="183263" y="1394165"/>
            <a:ext cx="3566121" cy="2899255"/>
          </a:xfrm>
        </p:spPr>
        <p:txBody>
          <a:bodyPr/>
          <a:lstStyle/>
          <a:p>
            <a:r>
              <a:rPr lang="en-US" sz="1800" dirty="0"/>
              <a:t>Click </a:t>
            </a:r>
            <a:r>
              <a:rPr lang="en-US" sz="1800" b="1" dirty="0"/>
              <a:t>My Workspace</a:t>
            </a:r>
            <a:r>
              <a:rPr lang="en-US" sz="1800" dirty="0"/>
              <a:t> </a:t>
            </a:r>
          </a:p>
          <a:p>
            <a:r>
              <a:rPr lang="en-US" sz="1800" dirty="0"/>
              <a:t>Click </a:t>
            </a:r>
            <a:r>
              <a:rPr lang="en-US" sz="1800" b="1" dirty="0"/>
              <a:t>+ Create</a:t>
            </a:r>
            <a:r>
              <a:rPr lang="en-US" sz="1800" dirty="0"/>
              <a:t> then choose </a:t>
            </a:r>
            <a:r>
              <a:rPr lang="en-US" sz="1800" b="1" dirty="0"/>
              <a:t>Report</a:t>
            </a:r>
          </a:p>
          <a:p>
            <a:r>
              <a:rPr lang="en-US" sz="1800" dirty="0"/>
              <a:t>In the “</a:t>
            </a:r>
            <a:r>
              <a:rPr lang="en-US" sz="1800" b="1" dirty="0"/>
              <a:t>Select a dataset for this report</a:t>
            </a:r>
            <a:r>
              <a:rPr lang="en-US" sz="1800" dirty="0"/>
              <a:t>” search box, type “</a:t>
            </a:r>
            <a:r>
              <a:rPr lang="en-US" sz="1800" dirty="0" err="1"/>
              <a:t>cisbot</a:t>
            </a:r>
            <a:r>
              <a:rPr lang="en-US" sz="1800" dirty="0"/>
              <a:t>”. You should see the </a:t>
            </a:r>
            <a:r>
              <a:rPr lang="en-US" sz="1800" b="1" dirty="0" err="1"/>
              <a:t>cisbot</a:t>
            </a:r>
            <a:r>
              <a:rPr lang="en-US" sz="1800" dirty="0"/>
              <a:t> dataset that was created by Stream Analytics.</a:t>
            </a:r>
          </a:p>
          <a:p>
            <a:r>
              <a:rPr lang="en-US" sz="1800" dirty="0"/>
              <a:t>Select the </a:t>
            </a:r>
            <a:r>
              <a:rPr lang="en-US" sz="1800" dirty="0" err="1"/>
              <a:t>cisbot</a:t>
            </a:r>
            <a:r>
              <a:rPr lang="en-US" sz="1800" dirty="0"/>
              <a:t> dataset</a:t>
            </a:r>
          </a:p>
          <a:p>
            <a:r>
              <a:rPr lang="en-US" sz="1800" dirty="0"/>
              <a:t>Click on </a:t>
            </a:r>
            <a:r>
              <a:rPr lang="en-US" sz="1800" b="1" dirty="0"/>
              <a:t>Create</a:t>
            </a:r>
            <a:endParaRPr lang="en-GB" sz="1800" b="1" dirty="0"/>
          </a:p>
        </p:txBody>
      </p:sp>
      <p:pic>
        <p:nvPicPr>
          <p:cNvPr id="5" name="Picture Placeholder 4"/>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173200027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849463"/>
          </a:xfrm>
        </p:spPr>
        <p:txBody>
          <a:bodyPr/>
          <a:lstStyle/>
          <a:p>
            <a:r>
              <a:rPr lang="en-US" sz="2400" dirty="0"/>
              <a:t>Create real-time dashboard (3/4)</a:t>
            </a:r>
            <a:endParaRPr lang="en-GB" sz="2400" dirty="0"/>
          </a:p>
        </p:txBody>
      </p:sp>
      <p:sp>
        <p:nvSpPr>
          <p:cNvPr id="4" name="Content Placeholder 3"/>
          <p:cNvSpPr>
            <a:spLocks noGrp="1"/>
          </p:cNvSpPr>
          <p:nvPr>
            <p:ph sz="quarter" idx="11"/>
          </p:nvPr>
        </p:nvSpPr>
        <p:spPr>
          <a:xfrm>
            <a:off x="183263" y="1394165"/>
            <a:ext cx="3566121" cy="1985159"/>
          </a:xfrm>
        </p:spPr>
        <p:txBody>
          <a:bodyPr/>
          <a:lstStyle/>
          <a:p>
            <a:r>
              <a:rPr lang="en-US" sz="1800" dirty="0"/>
              <a:t>Use the provided visualizations to generate a report looking like this screenshot</a:t>
            </a:r>
          </a:p>
          <a:p>
            <a:r>
              <a:rPr lang="en-US" sz="1800" dirty="0"/>
              <a:t>Click File </a:t>
            </a:r>
            <a:r>
              <a:rPr lang="en-US" sz="1800" dirty="0">
                <a:sym typeface="Wingdings" panose="05000000000000000000" pitchFamily="2" charset="2"/>
              </a:rPr>
              <a:t></a:t>
            </a:r>
            <a:r>
              <a:rPr lang="en-US" sz="1800" dirty="0"/>
              <a:t> Save and save your Report under the name</a:t>
            </a:r>
            <a:br>
              <a:rPr lang="en-US" sz="1800" dirty="0"/>
            </a:br>
            <a:r>
              <a:rPr lang="en-US" sz="1800" b="1" dirty="0"/>
              <a:t>Bot </a:t>
            </a:r>
            <a:r>
              <a:rPr lang="en-US" sz="1800" b="1" dirty="0" err="1"/>
              <a:t>realtime</a:t>
            </a:r>
            <a:r>
              <a:rPr lang="en-US" sz="1800" b="1" dirty="0"/>
              <a:t> data</a:t>
            </a:r>
          </a:p>
        </p:txBody>
      </p:sp>
      <p:pic>
        <p:nvPicPr>
          <p:cNvPr id="8" name="Picture Placeholder 7"/>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21600459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real-time dashboard (4/4)</a:t>
            </a:r>
            <a:endParaRPr lang="en-GB" dirty="0"/>
          </a:p>
        </p:txBody>
      </p:sp>
      <p:sp>
        <p:nvSpPr>
          <p:cNvPr id="4" name="Content Placeholder 3"/>
          <p:cNvSpPr>
            <a:spLocks noGrp="1"/>
          </p:cNvSpPr>
          <p:nvPr>
            <p:ph sz="quarter" idx="11"/>
          </p:nvPr>
        </p:nvSpPr>
        <p:spPr>
          <a:xfrm>
            <a:off x="183263" y="1394165"/>
            <a:ext cx="3566121" cy="3016210"/>
          </a:xfrm>
        </p:spPr>
        <p:txBody>
          <a:bodyPr/>
          <a:lstStyle/>
          <a:p>
            <a:r>
              <a:rPr lang="en-US" dirty="0"/>
              <a:t>For each visualization in the chart, click the Pin icon, and pin the visual to a new dashboard named </a:t>
            </a:r>
            <a:r>
              <a:rPr lang="en-US" b="1" dirty="0" err="1"/>
              <a:t>CISBot</a:t>
            </a:r>
            <a:r>
              <a:rPr lang="en-US" dirty="0"/>
              <a:t>.  Do this for all visualizations.  </a:t>
            </a:r>
          </a:p>
          <a:p>
            <a:r>
              <a:rPr lang="en-US" dirty="0"/>
              <a:t>Screenshot on the right is what the dashboard looks like after renaming the tiles.</a:t>
            </a:r>
            <a:endParaRPr lang="en-GB"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31897" y="4563583"/>
            <a:ext cx="2651731" cy="2093472"/>
          </a:xfrm>
          <a:prstGeom prst="rect">
            <a:avLst/>
          </a:prstGeom>
        </p:spPr>
      </p:pic>
      <p:pic>
        <p:nvPicPr>
          <p:cNvPr id="3" name="Picture 2"/>
          <p:cNvPicPr>
            <a:picLocks noChangeAspect="1"/>
          </p:cNvPicPr>
          <p:nvPr/>
        </p:nvPicPr>
        <p:blipFill>
          <a:blip r:embed="rId3"/>
          <a:stretch>
            <a:fillRect/>
          </a:stretch>
        </p:blipFill>
        <p:spPr>
          <a:xfrm>
            <a:off x="3932262" y="38670"/>
            <a:ext cx="8504213" cy="6959173"/>
          </a:xfrm>
          <a:prstGeom prst="rect">
            <a:avLst/>
          </a:prstGeom>
        </p:spPr>
      </p:pic>
    </p:spTree>
    <p:extLst>
      <p:ext uri="{BB962C8B-B14F-4D97-AF65-F5344CB8AC3E}">
        <p14:creationId xmlns:p14="http://schemas.microsoft.com/office/powerpoint/2010/main" val="79823762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Rounded Corners 76"/>
          <p:cNvSpPr/>
          <p:nvPr/>
        </p:nvSpPr>
        <p:spPr bwMode="auto">
          <a:xfrm>
            <a:off x="91825" y="1322767"/>
            <a:ext cx="12222662" cy="3901418"/>
          </a:xfrm>
          <a:prstGeom prst="roundRect">
            <a:avLst>
              <a:gd name="adj" fmla="val 6347"/>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Solution implemented at this point</a:t>
            </a:r>
          </a:p>
        </p:txBody>
      </p:sp>
      <p:sp>
        <p:nvSpPr>
          <p:cNvPr id="29" name="Arrow: Right 28"/>
          <p:cNvSpPr/>
          <p:nvPr/>
        </p:nvSpPr>
        <p:spPr bwMode="auto">
          <a:xfrm>
            <a:off x="3840823"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Arrow: Right 31"/>
          <p:cNvSpPr/>
          <p:nvPr/>
        </p:nvSpPr>
        <p:spPr bwMode="auto">
          <a:xfrm>
            <a:off x="5761042"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Arrow: Right 33"/>
          <p:cNvSpPr/>
          <p:nvPr/>
        </p:nvSpPr>
        <p:spPr bwMode="auto">
          <a:xfrm>
            <a:off x="7864139"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Arrow: Right 34"/>
          <p:cNvSpPr/>
          <p:nvPr/>
        </p:nvSpPr>
        <p:spPr bwMode="auto">
          <a:xfrm rot="5400000">
            <a:off x="8866416" y="3049739"/>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Arrow: Right 36"/>
          <p:cNvSpPr/>
          <p:nvPr/>
        </p:nvSpPr>
        <p:spPr bwMode="auto">
          <a:xfrm>
            <a:off x="9875797" y="1858086"/>
            <a:ext cx="274317" cy="281421"/>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Arrow: Left-Right 44"/>
          <p:cNvSpPr/>
          <p:nvPr/>
        </p:nvSpPr>
        <p:spPr bwMode="auto">
          <a:xfrm rot="5400000">
            <a:off x="4613637" y="3034862"/>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a:off x="2604153" y="1608196"/>
            <a:ext cx="781200" cy="1190265"/>
            <a:chOff x="3849748" y="1608196"/>
            <a:chExt cx="781200" cy="1190265"/>
          </a:xfrm>
        </p:grpSpPr>
        <p:pic>
          <p:nvPicPr>
            <p:cNvPr id="2050" name="Picture 2" descr="https://bot-framework.azureedge.net/bot-icons-v1/bot-framework-defaul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48" y="1608196"/>
              <a:ext cx="781200" cy="7812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4069344" y="2531859"/>
              <a:ext cx="342008"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Bot</a:t>
              </a:r>
            </a:p>
          </p:txBody>
        </p:sp>
      </p:grpSp>
      <p:grpSp>
        <p:nvGrpSpPr>
          <p:cNvPr id="5" name="Group 4"/>
          <p:cNvGrpSpPr/>
          <p:nvPr/>
        </p:nvGrpSpPr>
        <p:grpSpPr>
          <a:xfrm>
            <a:off x="4507855" y="1608651"/>
            <a:ext cx="872602" cy="1189810"/>
            <a:chOff x="5463561" y="1608651"/>
            <a:chExt cx="872602" cy="1189810"/>
          </a:xfrm>
        </p:grpSpPr>
        <p:pic>
          <p:nvPicPr>
            <p:cNvPr id="8" name="Picture 7"/>
            <p:cNvPicPr>
              <a:picLocks noChangeAspect="1"/>
            </p:cNvPicPr>
            <p:nvPr/>
          </p:nvPicPr>
          <p:blipFill>
            <a:blip r:embed="rId4"/>
            <a:stretch>
              <a:fillRect/>
            </a:stretch>
          </p:blipFill>
          <p:spPr>
            <a:xfrm>
              <a:off x="5509717" y="1608651"/>
              <a:ext cx="780290" cy="780290"/>
            </a:xfrm>
            <a:prstGeom prst="rect">
              <a:avLst/>
            </a:prstGeom>
          </p:spPr>
        </p:pic>
        <p:sp>
          <p:nvSpPr>
            <p:cNvPr id="50" name="TextBox 49"/>
            <p:cNvSpPr txBox="1"/>
            <p:nvPr/>
          </p:nvSpPr>
          <p:spPr>
            <a:xfrm>
              <a:off x="5463561" y="2531859"/>
              <a:ext cx="872602" cy="266602"/>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Logic App</a:t>
              </a:r>
            </a:p>
          </p:txBody>
        </p:sp>
      </p:grpSp>
      <p:grpSp>
        <p:nvGrpSpPr>
          <p:cNvPr id="9" name="Group 8"/>
          <p:cNvGrpSpPr/>
          <p:nvPr/>
        </p:nvGrpSpPr>
        <p:grpSpPr>
          <a:xfrm>
            <a:off x="6287539" y="1608651"/>
            <a:ext cx="1274241" cy="1189810"/>
            <a:chOff x="7029301" y="1608651"/>
            <a:chExt cx="1274241" cy="1189810"/>
          </a:xfrm>
        </p:grpSpPr>
        <p:pic>
          <p:nvPicPr>
            <p:cNvPr id="11" name="Picture 10"/>
            <p:cNvPicPr>
              <a:picLocks noChangeAspect="1"/>
            </p:cNvPicPr>
            <p:nvPr/>
          </p:nvPicPr>
          <p:blipFill>
            <a:blip r:embed="rId5"/>
            <a:stretch>
              <a:fillRect/>
            </a:stretch>
          </p:blipFill>
          <p:spPr>
            <a:xfrm>
              <a:off x="7276276" y="1608651"/>
              <a:ext cx="780290" cy="780290"/>
            </a:xfrm>
            <a:prstGeom prst="rect">
              <a:avLst/>
            </a:prstGeom>
          </p:spPr>
        </p:pic>
        <p:sp>
          <p:nvSpPr>
            <p:cNvPr id="52" name="TextBox 51"/>
            <p:cNvSpPr txBox="1"/>
            <p:nvPr/>
          </p:nvSpPr>
          <p:spPr>
            <a:xfrm flipH="1">
              <a:off x="7029301" y="2531859"/>
              <a:ext cx="1274241"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Event Hub</a:t>
              </a:r>
            </a:p>
          </p:txBody>
        </p:sp>
      </p:grpSp>
      <p:grpSp>
        <p:nvGrpSpPr>
          <p:cNvPr id="7" name="Group 6"/>
          <p:cNvGrpSpPr/>
          <p:nvPr/>
        </p:nvGrpSpPr>
        <p:grpSpPr>
          <a:xfrm>
            <a:off x="8229895" y="1608651"/>
            <a:ext cx="1460340" cy="1189810"/>
            <a:chOff x="8516235" y="1608651"/>
            <a:chExt cx="1460340" cy="1189810"/>
          </a:xfrm>
        </p:grpSpPr>
        <p:pic>
          <p:nvPicPr>
            <p:cNvPr id="12" name="Picture 11"/>
            <p:cNvPicPr>
              <a:picLocks noChangeAspect="1"/>
            </p:cNvPicPr>
            <p:nvPr/>
          </p:nvPicPr>
          <p:blipFill>
            <a:blip r:embed="rId6"/>
            <a:stretch>
              <a:fillRect/>
            </a:stretch>
          </p:blipFill>
          <p:spPr>
            <a:xfrm>
              <a:off x="8856260" y="1608651"/>
              <a:ext cx="780290" cy="780290"/>
            </a:xfrm>
            <a:prstGeom prst="rect">
              <a:avLst/>
            </a:prstGeom>
          </p:spPr>
        </p:pic>
        <p:sp>
          <p:nvSpPr>
            <p:cNvPr id="53" name="TextBox 52"/>
            <p:cNvSpPr txBox="1"/>
            <p:nvPr/>
          </p:nvSpPr>
          <p:spPr>
            <a:xfrm>
              <a:off x="8516235" y="2531859"/>
              <a:ext cx="1460340"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Stream Analytics</a:t>
              </a:r>
            </a:p>
          </p:txBody>
        </p:sp>
      </p:grpSp>
      <p:grpSp>
        <p:nvGrpSpPr>
          <p:cNvPr id="20" name="Group 19"/>
          <p:cNvGrpSpPr/>
          <p:nvPr/>
        </p:nvGrpSpPr>
        <p:grpSpPr>
          <a:xfrm>
            <a:off x="8118541" y="3494488"/>
            <a:ext cx="1807417" cy="1282920"/>
            <a:chOff x="8342697" y="3494488"/>
            <a:chExt cx="1807417" cy="1282920"/>
          </a:xfrm>
        </p:grpSpPr>
        <p:pic>
          <p:nvPicPr>
            <p:cNvPr id="14" name="Picture 13"/>
            <p:cNvPicPr>
              <a:picLocks noChangeAspect="1"/>
            </p:cNvPicPr>
            <p:nvPr/>
          </p:nvPicPr>
          <p:blipFill>
            <a:blip r:embed="rId7"/>
            <a:stretch>
              <a:fillRect/>
            </a:stretch>
          </p:blipFill>
          <p:spPr>
            <a:xfrm>
              <a:off x="8856260" y="3494488"/>
              <a:ext cx="780290" cy="780290"/>
            </a:xfrm>
            <a:prstGeom prst="rect">
              <a:avLst/>
            </a:prstGeom>
          </p:spPr>
        </p:pic>
        <p:sp>
          <p:nvSpPr>
            <p:cNvPr id="55" name="TextBox 54"/>
            <p:cNvSpPr txBox="1"/>
            <p:nvPr/>
          </p:nvSpPr>
          <p:spPr>
            <a:xfrm>
              <a:off x="8342697"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Data Lake</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Store</a:t>
              </a:r>
            </a:p>
          </p:txBody>
        </p:sp>
      </p:grpSp>
      <p:grpSp>
        <p:nvGrpSpPr>
          <p:cNvPr id="13" name="Group 12"/>
          <p:cNvGrpSpPr/>
          <p:nvPr/>
        </p:nvGrpSpPr>
        <p:grpSpPr>
          <a:xfrm>
            <a:off x="3923361" y="3494488"/>
            <a:ext cx="1807417" cy="1282920"/>
            <a:chOff x="4998515" y="3494488"/>
            <a:chExt cx="1807417" cy="1282920"/>
          </a:xfrm>
        </p:grpSpPr>
        <p:pic>
          <p:nvPicPr>
            <p:cNvPr id="23" name="Picture 22"/>
            <p:cNvPicPr>
              <a:picLocks noChangeAspect="1"/>
            </p:cNvPicPr>
            <p:nvPr/>
          </p:nvPicPr>
          <p:blipFill>
            <a:blip r:embed="rId8"/>
            <a:stretch>
              <a:fillRect/>
            </a:stretch>
          </p:blipFill>
          <p:spPr>
            <a:xfrm>
              <a:off x="5512078" y="3494488"/>
              <a:ext cx="780290" cy="780290"/>
            </a:xfrm>
            <a:prstGeom prst="rect">
              <a:avLst/>
            </a:prstGeom>
          </p:spPr>
        </p:pic>
        <p:sp>
          <p:nvSpPr>
            <p:cNvPr id="61" name="TextBox 60"/>
            <p:cNvSpPr txBox="1"/>
            <p:nvPr/>
          </p:nvSpPr>
          <p:spPr>
            <a:xfrm>
              <a:off x="4998515" y="4316906"/>
              <a:ext cx="1807417" cy="4605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Text Analytics Cognitive Service</a:t>
              </a:r>
            </a:p>
          </p:txBody>
        </p:sp>
      </p:grpSp>
      <p:sp>
        <p:nvSpPr>
          <p:cNvPr id="2049" name="TextBox 2048"/>
          <p:cNvSpPr txBox="1"/>
          <p:nvPr/>
        </p:nvSpPr>
        <p:spPr>
          <a:xfrm>
            <a:off x="3797084" y="2945321"/>
            <a:ext cx="879014" cy="460502"/>
          </a:xfrm>
          <a:prstGeom prst="rect">
            <a:avLst/>
          </a:prstGeom>
          <a:noFill/>
        </p:spPr>
        <p:txBody>
          <a:bodyPr wrap="none" lIns="36000" tIns="36000" rIns="36000" bIns="36000" rtlCol="0">
            <a:sp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algn="l"/>
            <a:r>
              <a:rPr lang="en-US" i="1" dirty="0">
                <a:solidFill>
                  <a:schemeClr val="accent4">
                    <a:lumMod val="60000"/>
                    <a:lumOff val="40000"/>
                  </a:schemeClr>
                </a:solidFill>
              </a:rPr>
              <a:t>Sentiment</a:t>
            </a:r>
            <a:br>
              <a:rPr lang="en-US" i="1" dirty="0">
                <a:solidFill>
                  <a:schemeClr val="accent4">
                    <a:lumMod val="60000"/>
                    <a:lumOff val="40000"/>
                  </a:schemeClr>
                </a:solidFill>
              </a:rPr>
            </a:br>
            <a:r>
              <a:rPr lang="en-US" i="1" dirty="0">
                <a:solidFill>
                  <a:schemeClr val="accent4">
                    <a:lumMod val="60000"/>
                    <a:lumOff val="40000"/>
                  </a:schemeClr>
                </a:solidFill>
              </a:rPr>
              <a:t>analysis</a:t>
            </a:r>
          </a:p>
        </p:txBody>
      </p:sp>
      <p:grpSp>
        <p:nvGrpSpPr>
          <p:cNvPr id="2" name="Group 1"/>
          <p:cNvGrpSpPr/>
          <p:nvPr/>
        </p:nvGrpSpPr>
        <p:grpSpPr>
          <a:xfrm>
            <a:off x="366141" y="1608651"/>
            <a:ext cx="1441412" cy="1325232"/>
            <a:chOff x="1879907" y="1608651"/>
            <a:chExt cx="1441412" cy="1325232"/>
          </a:xfrm>
        </p:grpSpPr>
        <p:pic>
          <p:nvPicPr>
            <p:cNvPr id="2055" name="Picture 2054"/>
            <p:cNvPicPr>
              <a:picLocks noChangeAspect="1"/>
            </p:cNvPicPr>
            <p:nvPr/>
          </p:nvPicPr>
          <p:blipFill>
            <a:blip r:embed="rId9"/>
            <a:stretch>
              <a:fillRect/>
            </a:stretch>
          </p:blipFill>
          <p:spPr>
            <a:xfrm>
              <a:off x="2210468" y="1608651"/>
              <a:ext cx="780290" cy="780290"/>
            </a:xfrm>
            <a:prstGeom prst="rect">
              <a:avLst/>
            </a:prstGeom>
          </p:spPr>
        </p:pic>
        <p:sp>
          <p:nvSpPr>
            <p:cNvPr id="82" name="TextBox 81"/>
            <p:cNvSpPr txBox="1"/>
            <p:nvPr/>
          </p:nvSpPr>
          <p:spPr>
            <a:xfrm>
              <a:off x="1879907" y="2396437"/>
              <a:ext cx="1441412" cy="537446"/>
            </a:xfrm>
            <a:prstGeom prst="rect">
              <a:avLst/>
            </a:prstGeom>
            <a:noFill/>
          </p:spPr>
          <p:txBody>
            <a:bodyPr wrap="non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LUIS</a:t>
              </a:r>
            </a:p>
            <a:p>
              <a:pPr algn="ctr">
                <a:lnSpc>
                  <a:spcPct val="90000"/>
                </a:lnSpc>
                <a:spcAft>
                  <a:spcPts val="600"/>
                </a:spcAft>
              </a:pPr>
              <a:r>
                <a:rPr lang="en-US" sz="1400" dirty="0">
                  <a:gradFill>
                    <a:gsLst>
                      <a:gs pos="2917">
                        <a:schemeClr val="tx1"/>
                      </a:gs>
                      <a:gs pos="30000">
                        <a:schemeClr val="tx1"/>
                      </a:gs>
                    </a:gsLst>
                    <a:lin ang="5400000" scaled="0"/>
                  </a:gradFill>
                </a:rPr>
                <a:t>Cognitive Service</a:t>
              </a:r>
            </a:p>
          </p:txBody>
        </p:sp>
      </p:grpSp>
      <p:sp>
        <p:nvSpPr>
          <p:cNvPr id="83" name="Arrow: Left-Right 82"/>
          <p:cNvSpPr/>
          <p:nvPr/>
        </p:nvSpPr>
        <p:spPr bwMode="auto">
          <a:xfrm>
            <a:off x="1829165" y="1858086"/>
            <a:ext cx="426865" cy="281421"/>
          </a:xfrm>
          <a:prstGeom prst="lef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10547980" y="1608196"/>
            <a:ext cx="907272" cy="1190265"/>
            <a:chOff x="10511665" y="1608196"/>
            <a:chExt cx="907272" cy="1190265"/>
          </a:xfrm>
        </p:grpSpPr>
        <p:sp>
          <p:nvSpPr>
            <p:cNvPr id="54" name="TextBox 53"/>
            <p:cNvSpPr txBox="1"/>
            <p:nvPr/>
          </p:nvSpPr>
          <p:spPr>
            <a:xfrm>
              <a:off x="10511665" y="2531859"/>
              <a:ext cx="907272" cy="266602"/>
            </a:xfrm>
            <a:prstGeom prst="rect">
              <a:avLst/>
            </a:prstGeom>
            <a:noFill/>
          </p:spPr>
          <p:txBody>
            <a:bodyPr wrap="square" lIns="36000" tIns="36000" rIns="36000" bIns="36000"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Power BI</a:t>
              </a:r>
            </a:p>
          </p:txBody>
        </p:sp>
        <p:pic>
          <p:nvPicPr>
            <p:cNvPr id="2056" name="Picture 4" descr="https://lh3.googleusercontent.com/TwlQ8-DQ9D52XN6QSJekBe8Gd-h2yNwky-SwcKgCtkDsYGTA_Q_4yIXfO92AAX4dmg=w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4701" y="1608196"/>
              <a:ext cx="781200" cy="78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9292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Interlude: monitoring Azure resources</a:t>
            </a:r>
            <a:endParaRPr lang="en-GB" dirty="0"/>
          </a:p>
        </p:txBody>
      </p:sp>
      <p:sp>
        <p:nvSpPr>
          <p:cNvPr id="6" name="Text Placeholder 5"/>
          <p:cNvSpPr>
            <a:spLocks noGrp="1"/>
          </p:cNvSpPr>
          <p:nvPr>
            <p:ph type="body" sz="quarter" idx="10"/>
          </p:nvPr>
        </p:nvSpPr>
        <p:spPr/>
        <p:txBody>
          <a:bodyPr/>
          <a:lstStyle/>
          <a:p>
            <a:r>
              <a:rPr lang="en-US" dirty="0"/>
              <a:t>We’ve implemented the main parts of the solution by now, and the simulator is pushing messages into the bot.</a:t>
            </a:r>
          </a:p>
          <a:p>
            <a:endParaRPr lang="en-US" dirty="0"/>
          </a:p>
          <a:p>
            <a:r>
              <a:rPr lang="en-US" dirty="0"/>
              <a:t>Let’s look at the monitoring for the various components to find out if the messages are coming through as intended.</a:t>
            </a:r>
            <a:endParaRPr lang="en-GB" dirty="0"/>
          </a:p>
        </p:txBody>
      </p:sp>
    </p:spTree>
    <p:extLst>
      <p:ext uri="{BB962C8B-B14F-4D97-AF65-F5344CB8AC3E}">
        <p14:creationId xmlns:p14="http://schemas.microsoft.com/office/powerpoint/2010/main" val="1927134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questions</a:t>
            </a:r>
            <a:endParaRPr lang="en-US" dirty="0"/>
          </a:p>
        </p:txBody>
      </p:sp>
      <p:sp>
        <p:nvSpPr>
          <p:cNvPr id="5" name="Text Placeholder 4"/>
          <p:cNvSpPr>
            <a:spLocks noGrp="1"/>
          </p:cNvSpPr>
          <p:nvPr>
            <p:ph type="body" sz="quarter" idx="10"/>
          </p:nvPr>
        </p:nvSpPr>
        <p:spPr>
          <a:xfrm>
            <a:off x="274638" y="1212850"/>
            <a:ext cx="11887200" cy="849463"/>
          </a:xfrm>
        </p:spPr>
        <p:txBody>
          <a:bodyPr/>
          <a:lstStyle/>
          <a:p>
            <a:pPr marL="457200" indent="-457200">
              <a:buFont typeface="+mj-lt"/>
              <a:buAutoNum type="arabicPeriod"/>
            </a:pPr>
            <a:r>
              <a:rPr lang="en-US" sz="2400"/>
              <a:t>I’d like my customers to be able to interact with the bot on our website, but also in Skype and other messaging apps. What does that require in additional development?</a:t>
            </a:r>
            <a:endParaRPr lang="en-US" sz="2400" dirty="0"/>
          </a:p>
        </p:txBody>
      </p:sp>
    </p:spTree>
    <p:extLst>
      <p:ext uri="{BB962C8B-B14F-4D97-AF65-F5344CB8AC3E}">
        <p14:creationId xmlns:p14="http://schemas.microsoft.com/office/powerpoint/2010/main" val="21396485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72464"/>
          </a:xfrm>
        </p:spPr>
        <p:txBody>
          <a:bodyPr/>
          <a:lstStyle/>
          <a:p>
            <a:r>
              <a:rPr lang="en-US" dirty="0"/>
              <a:t>Monitor your Logic App</a:t>
            </a:r>
            <a:endParaRPr lang="en-GB" dirty="0"/>
          </a:p>
        </p:txBody>
      </p:sp>
      <p:sp>
        <p:nvSpPr>
          <p:cNvPr id="4" name="Content Placeholder 3"/>
          <p:cNvSpPr>
            <a:spLocks noGrp="1"/>
          </p:cNvSpPr>
          <p:nvPr>
            <p:ph sz="quarter" idx="11"/>
          </p:nvPr>
        </p:nvSpPr>
        <p:spPr>
          <a:xfrm>
            <a:off x="183263" y="1394165"/>
            <a:ext cx="3566121" cy="1631216"/>
          </a:xfrm>
        </p:spPr>
        <p:txBody>
          <a:bodyPr/>
          <a:lstStyle/>
          <a:p>
            <a:r>
              <a:rPr lang="en-US" dirty="0"/>
              <a:t>Navigate to your Logic App.</a:t>
            </a:r>
          </a:p>
          <a:p>
            <a:r>
              <a:rPr lang="en-US" dirty="0"/>
              <a:t>You should see a list of successful executions in the Runs history section.</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174103226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Event Hub</a:t>
            </a:r>
            <a:endParaRPr lang="en-GB" dirty="0"/>
          </a:p>
        </p:txBody>
      </p:sp>
      <p:sp>
        <p:nvSpPr>
          <p:cNvPr id="4" name="Content Placeholder 3"/>
          <p:cNvSpPr>
            <a:spLocks noGrp="1"/>
          </p:cNvSpPr>
          <p:nvPr>
            <p:ph sz="quarter" idx="11"/>
          </p:nvPr>
        </p:nvSpPr>
        <p:spPr>
          <a:xfrm>
            <a:off x="183263" y="1394165"/>
            <a:ext cx="3566121" cy="2523768"/>
          </a:xfrm>
        </p:spPr>
        <p:txBody>
          <a:bodyPr/>
          <a:lstStyle/>
          <a:p>
            <a:r>
              <a:rPr lang="en-US" dirty="0"/>
              <a:t>Navigate to your Event Hubs namespace.</a:t>
            </a:r>
          </a:p>
          <a:p>
            <a:r>
              <a:rPr lang="en-US" dirty="0"/>
              <a:t>In the Overview pane, in the Metrics section, you should see that incoming messages are getting through.</a:t>
            </a:r>
          </a:p>
          <a:p>
            <a:endParaRPr lang="en-GB" dirty="0"/>
          </a:p>
        </p:txBody>
      </p:sp>
      <p:pic>
        <p:nvPicPr>
          <p:cNvPr id="6" name="Picture Placeholder 5"/>
          <p:cNvPicPr>
            <a:picLocks noGrp="1" noChangeAspect="1"/>
          </p:cNvPicPr>
          <p:nvPr>
            <p:ph type="pic" sz="quarter" idx="10"/>
          </p:nvPr>
        </p:nvPicPr>
        <p:blipFill>
          <a:blip r:embed="rId2"/>
          <a:srcRect t="104" b="104"/>
          <a:stretch>
            <a:fillRect/>
          </a:stretch>
        </p:blipFill>
        <p:spPr>
          <a:prstGeom prst="rect">
            <a:avLst/>
          </a:prstGeom>
        </p:spPr>
      </p:pic>
    </p:spTree>
    <p:extLst>
      <p:ext uri="{BB962C8B-B14F-4D97-AF65-F5344CB8AC3E}">
        <p14:creationId xmlns:p14="http://schemas.microsoft.com/office/powerpoint/2010/main" val="309113235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960263"/>
          </a:xfrm>
        </p:spPr>
        <p:txBody>
          <a:bodyPr/>
          <a:lstStyle/>
          <a:p>
            <a:r>
              <a:rPr lang="en-US" dirty="0"/>
              <a:t>Monitor your Stream Analytics job</a:t>
            </a:r>
            <a:endParaRPr lang="en-GB"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Stream Analytics job.</a:t>
            </a:r>
          </a:p>
          <a:p>
            <a:r>
              <a:rPr lang="en-US" dirty="0"/>
              <a:t>In the Overview pane, in the Monitoring section, you should see messages going through.</a:t>
            </a:r>
            <a:endParaRPr lang="en-GB" dirty="0"/>
          </a:p>
        </p:txBody>
      </p:sp>
      <p:pic>
        <p:nvPicPr>
          <p:cNvPr id="6" name="Picture Placeholder 5"/>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380797476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Phase 2: set up machine learning model</a:t>
            </a:r>
            <a:endParaRPr lang="en-GB" dirty="0"/>
          </a:p>
        </p:txBody>
      </p:sp>
      <p:sp>
        <p:nvSpPr>
          <p:cNvPr id="6" name="Text Placeholder 5"/>
          <p:cNvSpPr>
            <a:spLocks noGrp="1"/>
          </p:cNvSpPr>
          <p:nvPr>
            <p:ph type="body" sz="quarter" idx="10"/>
          </p:nvPr>
        </p:nvSpPr>
        <p:spPr>
          <a:xfrm>
            <a:off x="274638" y="1212850"/>
            <a:ext cx="11887200" cy="1846659"/>
          </a:xfrm>
        </p:spPr>
        <p:txBody>
          <a:bodyPr/>
          <a:lstStyle/>
          <a:p>
            <a:r>
              <a:rPr lang="en-US" dirty="0"/>
              <a:t>Now we prepare a training set and create a machine learning model, to allow the bot to issue the offer most likely to be accepted in each conversation.</a:t>
            </a:r>
            <a:endParaRPr lang="en-GB" dirty="0"/>
          </a:p>
        </p:txBody>
      </p:sp>
    </p:spTree>
    <p:extLst>
      <p:ext uri="{BB962C8B-B14F-4D97-AF65-F5344CB8AC3E}">
        <p14:creationId xmlns:p14="http://schemas.microsoft.com/office/powerpoint/2010/main" val="220985192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(1/3)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4090351"/>
          </a:xfrm>
        </p:spPr>
        <p:txBody>
          <a:bodyPr/>
          <a:lstStyle/>
          <a:p>
            <a:pPr marL="0" indent="0">
              <a:buNone/>
            </a:pPr>
            <a:r>
              <a:rPr lang="en-US" sz="1800" i="1" dirty="0"/>
              <a:t>We create a U-SQL job to process archived messages into a table containing one line for each observed interaction (pair of offer made and response received). </a:t>
            </a:r>
          </a:p>
          <a:p>
            <a:r>
              <a:rPr lang="en-US" sz="1800" dirty="0"/>
              <a:t>Navigate to your Data Lake Analytics instance.</a:t>
            </a:r>
          </a:p>
          <a:p>
            <a:r>
              <a:rPr lang="en-US" sz="1800" dirty="0"/>
              <a:t>Click Data Explorer</a:t>
            </a:r>
          </a:p>
          <a:p>
            <a:r>
              <a:rPr lang="en-US" sz="1800" dirty="0"/>
              <a:t>Browse your Data Lake Store account, to ensure the bot data is being captured into subdirectories of </a:t>
            </a:r>
            <a:r>
              <a:rPr lang="en-US" sz="1800" dirty="0" err="1"/>
              <a:t>botdata</a:t>
            </a:r>
            <a:r>
              <a:rPr lang="en-US" sz="1800" dirty="0"/>
              <a:t>/raw/ partitioned by year, month, day and hour.</a:t>
            </a:r>
            <a:endParaRPr lang="en-GB" sz="1800" dirty="0"/>
          </a:p>
        </p:txBody>
      </p:sp>
      <p:pic>
        <p:nvPicPr>
          <p:cNvPr id="8" name="Picture Placeholder 7"/>
          <p:cNvPicPr>
            <a:picLocks noGrp="1" noChangeAspect="1"/>
          </p:cNvPicPr>
          <p:nvPr>
            <p:ph type="pic" sz="quarter" idx="10"/>
          </p:nvPr>
        </p:nvPicPr>
        <p:blipFill>
          <a:blip r:embed="rId2"/>
          <a:srcRect l="5" r="5"/>
          <a:stretch>
            <a:fillRect/>
          </a:stretch>
        </p:blipFill>
        <p:spPr>
          <a:prstGeom prst="rect">
            <a:avLst/>
          </a:prstGeom>
        </p:spPr>
      </p:pic>
    </p:spTree>
    <p:extLst>
      <p:ext uri="{BB962C8B-B14F-4D97-AF65-F5344CB8AC3E}">
        <p14:creationId xmlns:p14="http://schemas.microsoft.com/office/powerpoint/2010/main" val="76988610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794064"/>
          </a:xfrm>
        </p:spPr>
        <p:txBody>
          <a:bodyPr/>
          <a:lstStyle/>
          <a:p>
            <a:r>
              <a:rPr lang="en-US" sz="2400" dirty="0"/>
              <a:t>Prepare ML training set (2/3)</a:t>
            </a:r>
            <a:br>
              <a:rPr lang="en-US" sz="2400" dirty="0"/>
            </a:br>
            <a:r>
              <a:rPr lang="en-US" sz="1800" dirty="0"/>
              <a:t>230-generate-ml-training-data.ps1</a:t>
            </a:r>
            <a:endParaRPr lang="en-GB" sz="2400" dirty="0"/>
          </a:p>
        </p:txBody>
      </p:sp>
      <p:sp>
        <p:nvSpPr>
          <p:cNvPr id="4" name="Content Placeholder 3"/>
          <p:cNvSpPr>
            <a:spLocks noGrp="1"/>
          </p:cNvSpPr>
          <p:nvPr>
            <p:ph sz="quarter" idx="11"/>
          </p:nvPr>
        </p:nvSpPr>
        <p:spPr>
          <a:xfrm>
            <a:off x="183263" y="1394165"/>
            <a:ext cx="3566121" cy="5198346"/>
          </a:xfrm>
        </p:spPr>
        <p:txBody>
          <a:bodyPr/>
          <a:lstStyle/>
          <a:p>
            <a:r>
              <a:rPr lang="en-GB" sz="1800" dirty="0"/>
              <a:t>Go to your Data Lake Analytics service</a:t>
            </a:r>
          </a:p>
          <a:p>
            <a:r>
              <a:rPr lang="en-GB" sz="1800" dirty="0"/>
              <a:t>In DATA LAKE ANALYTICS, select </a:t>
            </a:r>
            <a:r>
              <a:rPr lang="en-GB" sz="1800" b="1" dirty="0"/>
              <a:t>+New Job</a:t>
            </a:r>
          </a:p>
          <a:p>
            <a:r>
              <a:rPr lang="en-GB" sz="1800" dirty="0"/>
              <a:t>Provide an optional job name (Prepare ML Training Data)</a:t>
            </a:r>
          </a:p>
          <a:p>
            <a:r>
              <a:rPr lang="en-GB" sz="1800" dirty="0"/>
              <a:t>Paste the script from </a:t>
            </a:r>
            <a:r>
              <a:rPr lang="en-US" sz="1800" dirty="0"/>
              <a:t>C:\Repos\next-best-offer-bot\Resources\MachineLearning</a:t>
            </a:r>
            <a:r>
              <a:rPr lang="en-GB" sz="1800" dirty="0"/>
              <a:t>\prepare-ml-training-</a:t>
            </a:r>
            <a:r>
              <a:rPr lang="en-GB" sz="1800" dirty="0" err="1"/>
              <a:t>set.usql</a:t>
            </a:r>
            <a:r>
              <a:rPr lang="en-GB" sz="1800" dirty="0"/>
              <a:t> into the main textbox.</a:t>
            </a:r>
          </a:p>
          <a:p>
            <a:r>
              <a:rPr lang="en-US" sz="1800" dirty="0"/>
              <a:t>Replace $</a:t>
            </a:r>
            <a:r>
              <a:rPr lang="en-US" sz="1800" dirty="0" err="1"/>
              <a:t>storageAccountName</a:t>
            </a:r>
            <a:r>
              <a:rPr lang="en-US" sz="1800" dirty="0"/>
              <a:t> (at the top of the script) with your storage account name (</a:t>
            </a:r>
            <a:r>
              <a:rPr lang="en-US" sz="1800" b="1" dirty="0" err="1"/>
              <a:t>cisbot</a:t>
            </a:r>
            <a:r>
              <a:rPr lang="en-US" sz="1800" b="1" dirty="0"/>
              <a:t>[</a:t>
            </a:r>
            <a:r>
              <a:rPr lang="en-US" sz="1800" b="1" dirty="0" err="1"/>
              <a:t>nn</a:t>
            </a:r>
            <a:r>
              <a:rPr lang="en-US" sz="1800" b="1" dirty="0"/>
              <a:t>]storage</a:t>
            </a:r>
            <a:r>
              <a:rPr lang="en-US" sz="1800" dirty="0"/>
              <a:t>)</a:t>
            </a:r>
          </a:p>
          <a:p>
            <a:r>
              <a:rPr lang="en-US" sz="1800" dirty="0"/>
              <a:t>Click </a:t>
            </a:r>
            <a:r>
              <a:rPr lang="en-US" sz="1800" b="1" dirty="0"/>
              <a:t>Submit Job</a:t>
            </a:r>
            <a:endParaRPr lang="en-GB" sz="1800" b="1" dirty="0"/>
          </a:p>
        </p:txBody>
      </p:sp>
      <p:pic>
        <p:nvPicPr>
          <p:cNvPr id="6" name="Picture Placeholder 5"/>
          <p:cNvPicPr>
            <a:picLocks noGrp="1" noChangeAspect="1"/>
          </p:cNvPicPr>
          <p:nvPr>
            <p:ph type="pic" sz="quarter" idx="10"/>
          </p:nvPr>
        </p:nvPicPr>
        <p:blipFill>
          <a:blip r:embed="rId2"/>
          <a:srcRect l="65" r="65"/>
          <a:stretch>
            <a:fillRect/>
          </a:stretch>
        </p:blipFill>
        <p:spPr>
          <a:prstGeom prst="rect">
            <a:avLst/>
          </a:prstGeom>
        </p:spPr>
      </p:pic>
    </p:spTree>
    <p:extLst>
      <p:ext uri="{BB962C8B-B14F-4D97-AF65-F5344CB8AC3E}">
        <p14:creationId xmlns:p14="http://schemas.microsoft.com/office/powerpoint/2010/main" val="149665381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Prepare ML training set (3/3)</a:t>
            </a:r>
            <a:endParaRPr lang="en-GB" sz="2400" dirty="0"/>
          </a:p>
        </p:txBody>
      </p:sp>
      <p:sp>
        <p:nvSpPr>
          <p:cNvPr id="4" name="Content Placeholder 3"/>
          <p:cNvSpPr>
            <a:spLocks noGrp="1"/>
          </p:cNvSpPr>
          <p:nvPr>
            <p:ph sz="quarter" idx="11"/>
          </p:nvPr>
        </p:nvSpPr>
        <p:spPr>
          <a:xfrm>
            <a:off x="183263" y="1394165"/>
            <a:ext cx="3566121" cy="2539157"/>
          </a:xfrm>
        </p:spPr>
        <p:txBody>
          <a:bodyPr/>
          <a:lstStyle/>
          <a:p>
            <a:r>
              <a:rPr lang="en-US" sz="1800" dirty="0"/>
              <a:t>After the job completes all 4 stages: Preparing, Queued, Running, Finalizing, click on the </a:t>
            </a:r>
            <a:r>
              <a:rPr lang="en-US" sz="1800" b="1" dirty="0"/>
              <a:t>Output</a:t>
            </a:r>
            <a:r>
              <a:rPr lang="en-US" sz="1800" dirty="0"/>
              <a:t> tab.</a:t>
            </a:r>
          </a:p>
          <a:p>
            <a:r>
              <a:rPr lang="en-US" sz="1800" dirty="0"/>
              <a:t>Check that the file </a:t>
            </a:r>
            <a:r>
              <a:rPr lang="en-US" sz="1800" b="1" dirty="0"/>
              <a:t>interactions.csv</a:t>
            </a:r>
            <a:r>
              <a:rPr lang="en-US" sz="1800" dirty="0"/>
              <a:t> was produced.</a:t>
            </a:r>
          </a:p>
          <a:p>
            <a:r>
              <a:rPr lang="en-US" sz="1800" dirty="0"/>
              <a:t>Click on the file name to preview its content.</a:t>
            </a:r>
            <a:endParaRPr lang="en-GB" sz="1800" dirty="0"/>
          </a:p>
        </p:txBody>
      </p:sp>
      <p:pic>
        <p:nvPicPr>
          <p:cNvPr id="8" name="Picture Placeholder 7"/>
          <p:cNvPicPr>
            <a:picLocks noGrp="1" noChangeAspect="1"/>
          </p:cNvPicPr>
          <p:nvPr>
            <p:ph type="pic" sz="quarter" idx="10"/>
          </p:nvPr>
        </p:nvPicPr>
        <p:blipFill>
          <a:blip r:embed="rId2"/>
          <a:srcRect l="141" r="141"/>
          <a:stretch>
            <a:fillRect/>
          </a:stretch>
        </p:blipFill>
        <p:spPr>
          <a:prstGeom prst="rect">
            <a:avLst/>
          </a:prstGeom>
        </p:spPr>
      </p:pic>
    </p:spTree>
    <p:extLst>
      <p:ext uri="{BB962C8B-B14F-4D97-AF65-F5344CB8AC3E}">
        <p14:creationId xmlns:p14="http://schemas.microsoft.com/office/powerpoint/2010/main" val="399955388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517065"/>
          </a:xfrm>
        </p:spPr>
        <p:txBody>
          <a:bodyPr/>
          <a:lstStyle/>
          <a:p>
            <a:r>
              <a:rPr lang="en-US" sz="2400" dirty="0"/>
              <a:t>Create AML workspace (1/2)</a:t>
            </a:r>
            <a:endParaRPr lang="en-GB" sz="2400" dirty="0"/>
          </a:p>
        </p:txBody>
      </p:sp>
      <p:sp>
        <p:nvSpPr>
          <p:cNvPr id="4" name="Content Placeholder 3"/>
          <p:cNvSpPr>
            <a:spLocks noGrp="1"/>
          </p:cNvSpPr>
          <p:nvPr>
            <p:ph sz="quarter" idx="11"/>
          </p:nvPr>
        </p:nvSpPr>
        <p:spPr>
          <a:xfrm>
            <a:off x="183263" y="1394165"/>
            <a:ext cx="3566121" cy="4256550"/>
          </a:xfrm>
        </p:spPr>
        <p:txBody>
          <a:bodyPr/>
          <a:lstStyle/>
          <a:p>
            <a:pPr marL="0" indent="0">
              <a:buNone/>
            </a:pPr>
            <a:r>
              <a:rPr lang="en-US" sz="1800" i="1" dirty="0"/>
              <a:t>We create a workspace for our Azure ML experiment.</a:t>
            </a:r>
          </a:p>
          <a:p>
            <a:r>
              <a:rPr lang="en-US" sz="1800" dirty="0"/>
              <a:t>Go to </a:t>
            </a:r>
            <a:r>
              <a:rPr lang="en-US" sz="1800" b="1" dirty="0"/>
              <a:t>New</a:t>
            </a:r>
            <a:r>
              <a:rPr lang="en-US" sz="1800" dirty="0"/>
              <a:t> </a:t>
            </a:r>
            <a:r>
              <a:rPr lang="en-US" sz="1800" dirty="0">
                <a:sym typeface="Wingdings" panose="05000000000000000000" pitchFamily="2" charset="2"/>
              </a:rPr>
              <a:t> </a:t>
            </a:r>
            <a:r>
              <a:rPr lang="en-US" sz="1800" b="1" dirty="0">
                <a:sym typeface="Wingdings" panose="05000000000000000000" pitchFamily="2" charset="2"/>
              </a:rPr>
              <a:t>Data + Analytics</a:t>
            </a:r>
            <a:r>
              <a:rPr lang="en-US" sz="1800" dirty="0">
                <a:sym typeface="Wingdings" panose="05000000000000000000" pitchFamily="2" charset="2"/>
              </a:rPr>
              <a:t>  </a:t>
            </a:r>
            <a:r>
              <a:rPr lang="en-US" sz="1800" b="1" dirty="0">
                <a:sym typeface="Wingdings" panose="05000000000000000000" pitchFamily="2" charset="2"/>
              </a:rPr>
              <a:t>Machine Learning Workspace</a:t>
            </a:r>
          </a:p>
          <a:p>
            <a:r>
              <a:rPr lang="en-US" sz="1800" dirty="0"/>
              <a:t>Enter a name (</a:t>
            </a:r>
            <a:r>
              <a:rPr lang="en-US" sz="1800" b="1" dirty="0" err="1"/>
              <a:t>cisbot</a:t>
            </a:r>
            <a:r>
              <a:rPr lang="en-US" sz="1800" b="1" dirty="0"/>
              <a:t>[</a:t>
            </a:r>
            <a:r>
              <a:rPr lang="en-US" sz="1800" b="1" dirty="0" err="1"/>
              <a:t>nn</a:t>
            </a:r>
            <a:r>
              <a:rPr lang="en-US" sz="1800" b="1" dirty="0"/>
              <a:t>]</a:t>
            </a:r>
            <a:r>
              <a:rPr lang="en-US" sz="1800" b="1" dirty="0" err="1"/>
              <a:t>aml</a:t>
            </a:r>
            <a:r>
              <a:rPr lang="en-US" sz="1800" dirty="0"/>
              <a:t>)</a:t>
            </a:r>
          </a:p>
          <a:p>
            <a:r>
              <a:rPr lang="en-US" sz="1800" dirty="0"/>
              <a:t>Select your existing resource group </a:t>
            </a:r>
          </a:p>
          <a:p>
            <a:r>
              <a:rPr lang="en-US" sz="1800" dirty="0"/>
              <a:t>Choose </a:t>
            </a:r>
            <a:r>
              <a:rPr lang="en-US" sz="1800" b="1" dirty="0"/>
              <a:t>South Central US</a:t>
            </a:r>
            <a:r>
              <a:rPr lang="en-US" sz="1800" dirty="0"/>
              <a:t> for Location</a:t>
            </a:r>
          </a:p>
          <a:p>
            <a:r>
              <a:rPr lang="en-US" sz="1800" dirty="0"/>
              <a:t>Under Web service plan pricing tier, select </a:t>
            </a:r>
            <a:r>
              <a:rPr lang="en-US" sz="1800" b="1" dirty="0"/>
              <a:t>S1 Standard</a:t>
            </a:r>
          </a:p>
          <a:p>
            <a:r>
              <a:rPr lang="en-US" sz="1800" dirty="0"/>
              <a:t>Click </a:t>
            </a:r>
            <a:r>
              <a:rPr lang="en-US" sz="1800" b="1" dirty="0"/>
              <a:t>Create</a:t>
            </a:r>
            <a:endParaRPr lang="en-GB" sz="1800" b="1" dirty="0"/>
          </a:p>
        </p:txBody>
      </p:sp>
      <p:pic>
        <p:nvPicPr>
          <p:cNvPr id="6" name="Picture Placeholder 5"/>
          <p:cNvPicPr>
            <a:picLocks noGrp="1" noChangeAspect="1"/>
          </p:cNvPicPr>
          <p:nvPr>
            <p:ph type="pic" sz="quarter" idx="10"/>
          </p:nvPr>
        </p:nvPicPr>
        <p:blipFill>
          <a:blip r:embed="rId2"/>
          <a:srcRect l="82" r="82"/>
          <a:stretch>
            <a:fillRect/>
          </a:stretch>
        </p:blipFill>
        <p:spPr>
          <a:prstGeom prst="rect">
            <a:avLst/>
          </a:prstGeom>
        </p:spPr>
      </p:pic>
    </p:spTree>
    <p:extLst>
      <p:ext uri="{BB962C8B-B14F-4D97-AF65-F5344CB8AC3E}">
        <p14:creationId xmlns:p14="http://schemas.microsoft.com/office/powerpoint/2010/main" val="6140045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566121" cy="517065"/>
          </a:xfrm>
        </p:spPr>
        <p:txBody>
          <a:bodyPr/>
          <a:lstStyle/>
          <a:p>
            <a:r>
              <a:rPr lang="en-US" sz="2400" dirty="0"/>
              <a:t>Create AML workspace (2/2)</a:t>
            </a:r>
            <a:endParaRPr lang="en-GB" sz="2400" dirty="0"/>
          </a:p>
        </p:txBody>
      </p:sp>
      <p:sp>
        <p:nvSpPr>
          <p:cNvPr id="4" name="Content Placeholder 3"/>
          <p:cNvSpPr>
            <a:spLocks noGrp="1"/>
          </p:cNvSpPr>
          <p:nvPr>
            <p:ph sz="quarter" idx="11"/>
          </p:nvPr>
        </p:nvSpPr>
        <p:spPr>
          <a:xfrm>
            <a:off x="183263" y="1394165"/>
            <a:ext cx="3566121" cy="3342453"/>
          </a:xfrm>
        </p:spPr>
        <p:txBody>
          <a:bodyPr/>
          <a:lstStyle/>
          <a:p>
            <a:r>
              <a:rPr lang="en-US" sz="1800" dirty="0"/>
              <a:t>Navigate to your newly created Machine Learning Workspace</a:t>
            </a:r>
          </a:p>
          <a:p>
            <a:r>
              <a:rPr lang="en-US" sz="1800" dirty="0"/>
              <a:t>Click “</a:t>
            </a:r>
            <a:r>
              <a:rPr lang="en-US" sz="1800" b="1" dirty="0"/>
              <a:t>Launch Machine Learning Studio</a:t>
            </a:r>
            <a:r>
              <a:rPr lang="en-US" sz="1800" dirty="0"/>
              <a:t>”</a:t>
            </a:r>
          </a:p>
          <a:p>
            <a:r>
              <a:rPr lang="en-US" sz="1800" dirty="0"/>
              <a:t>Sign in with your Azure subscription credential.</a:t>
            </a:r>
          </a:p>
          <a:p>
            <a:r>
              <a:rPr lang="en-US" sz="1800" dirty="0"/>
              <a:t>If you have more than one AML workspaces, then you’ll need to select the REGION, then select the workspace you created.</a:t>
            </a:r>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51049979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63" y="296897"/>
            <a:ext cx="3657560" cy="849463"/>
          </a:xfrm>
        </p:spPr>
        <p:txBody>
          <a:bodyPr/>
          <a:lstStyle/>
          <a:p>
            <a:r>
              <a:rPr lang="en-US" sz="2400" dirty="0"/>
              <a:t>Create AML experiment (1/9)</a:t>
            </a:r>
            <a:endParaRPr lang="en-GB" sz="2400" dirty="0"/>
          </a:p>
        </p:txBody>
      </p:sp>
      <p:sp>
        <p:nvSpPr>
          <p:cNvPr id="4" name="Content Placeholder 3"/>
          <p:cNvSpPr>
            <a:spLocks noGrp="1"/>
          </p:cNvSpPr>
          <p:nvPr>
            <p:ph sz="quarter" idx="11"/>
          </p:nvPr>
        </p:nvSpPr>
        <p:spPr>
          <a:xfrm>
            <a:off x="183263" y="1394165"/>
            <a:ext cx="3566121" cy="1908215"/>
          </a:xfrm>
        </p:spPr>
        <p:txBody>
          <a:bodyPr/>
          <a:lstStyle/>
          <a:p>
            <a:r>
              <a:rPr lang="en-US" dirty="0"/>
              <a:t>Navigate to your Azure storage account (</a:t>
            </a:r>
            <a:r>
              <a:rPr lang="en-US" b="1" dirty="0" err="1"/>
              <a:t>cisbot</a:t>
            </a:r>
            <a:r>
              <a:rPr lang="en-US" b="1" dirty="0"/>
              <a:t>[</a:t>
            </a:r>
            <a:r>
              <a:rPr lang="en-US" b="1" dirty="0" err="1"/>
              <a:t>nn</a:t>
            </a:r>
            <a:r>
              <a:rPr lang="en-US" b="1" dirty="0"/>
              <a:t>]storage</a:t>
            </a:r>
            <a:r>
              <a:rPr lang="en-US" dirty="0"/>
              <a:t>)</a:t>
            </a:r>
          </a:p>
          <a:p>
            <a:r>
              <a:rPr lang="en-US" dirty="0"/>
              <a:t>Under SETTINGS </a:t>
            </a:r>
            <a:r>
              <a:rPr lang="en-US" dirty="0">
                <a:sym typeface="Wingdings" panose="05000000000000000000" pitchFamily="2" charset="2"/>
              </a:rPr>
              <a:t> </a:t>
            </a:r>
            <a:r>
              <a:rPr lang="en-US" b="1" dirty="0">
                <a:sym typeface="Wingdings" panose="05000000000000000000" pitchFamily="2" charset="2"/>
              </a:rPr>
              <a:t>Access keys</a:t>
            </a:r>
            <a:r>
              <a:rPr lang="en-US" dirty="0">
                <a:sym typeface="Wingdings" panose="05000000000000000000" pitchFamily="2" charset="2"/>
              </a:rPr>
              <a:t>, copy your primary key (key1)</a:t>
            </a:r>
            <a:endParaRPr lang="en-GB" dirty="0"/>
          </a:p>
        </p:txBody>
      </p:sp>
      <p:pic>
        <p:nvPicPr>
          <p:cNvPr id="6" name="Picture Placeholder 5"/>
          <p:cNvPicPr>
            <a:picLocks noGrp="1" noChangeAspect="1"/>
          </p:cNvPicPr>
          <p:nvPr>
            <p:ph type="pic" sz="quarter" idx="10"/>
          </p:nvPr>
        </p:nvPicPr>
        <p:blipFill>
          <a:blip r:embed="rId2"/>
          <a:srcRect l="174" r="174"/>
          <a:stretch>
            <a:fillRect/>
          </a:stretch>
        </p:blipFill>
        <p:spPr>
          <a:prstGeom prst="rect">
            <a:avLst/>
          </a:prstGeom>
        </p:spPr>
      </p:pic>
    </p:spTree>
    <p:extLst>
      <p:ext uri="{BB962C8B-B14F-4D97-AF65-F5344CB8AC3E}">
        <p14:creationId xmlns:p14="http://schemas.microsoft.com/office/powerpoint/2010/main" val="76616624"/>
      </p:ext>
    </p:extLst>
  </p:cSld>
  <p:clrMapOvr>
    <a:masterClrMapping/>
  </p:clrMapOvr>
  <p:transition>
    <p:fade/>
  </p:transition>
</p:sld>
</file>

<file path=ppt/theme/theme1.xml><?xml version="1.0" encoding="utf-8"?>
<a:theme xmlns:a="http://schemas.openxmlformats.org/drawingml/2006/main" name="6-50029_S4_Q1_FY17_Dark_Template">
  <a:themeElements>
    <a:clrScheme name="S$ Dark Template">
      <a:dk1>
        <a:srgbClr val="505050"/>
      </a:dk1>
      <a:lt1>
        <a:srgbClr val="FFFFFF"/>
      </a:lt1>
      <a:dk2>
        <a:srgbClr val="00188F"/>
      </a:dk2>
      <a:lt2>
        <a:srgbClr val="D2D2D2"/>
      </a:lt2>
      <a:accent1>
        <a:srgbClr val="0078D7"/>
      </a:accent1>
      <a:accent2>
        <a:srgbClr val="32145A"/>
      </a:accent2>
      <a:accent3>
        <a:srgbClr val="107C10"/>
      </a:accent3>
      <a:accent4>
        <a:srgbClr val="00BCF2"/>
      </a:accent4>
      <a:accent5>
        <a:srgbClr val="FFB900"/>
      </a:accent5>
      <a:accent6>
        <a:srgbClr val="E6E6E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7_Dark_Template" id="{82A030BC-1EAE-4841-BD11-67FB1DDC4DB9}" vid="{08080E70-7DD0-493A-AFB3-A64563939239}"/>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13CD0E627214D8ABAA69EC8C02B6B" ma:contentTypeVersion="2" ma:contentTypeDescription="Create a new document." ma:contentTypeScope="" ma:versionID="f5a28ada4389ecc6f0010f343cffe679">
  <xsd:schema xmlns:xsd="http://www.w3.org/2001/XMLSchema" xmlns:xs="http://www.w3.org/2001/XMLSchema" xmlns:p="http://schemas.microsoft.com/office/2006/metadata/properties" xmlns:ns2="99bb5cf6-951e-49c9-bbf7-e551d399bf00" targetNamespace="http://schemas.microsoft.com/office/2006/metadata/properties" ma:root="true" ma:fieldsID="29759ddb7f9a324f5f03dc15633a5310" ns2:_="">
    <xsd:import namespace="99bb5cf6-951e-49c9-bbf7-e551d399bf0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bb5cf6-951e-49c9-bbf7-e551d399bf0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7BC826-670A-4715-8414-78A4249DAC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bb5cf6-951e-49c9-bbf7-e551d399bf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25BDF3-882F-42D8-9BC2-9EB7A5302DA6}">
  <ds:schemaRefs>
    <ds:schemaRef ds:uri="99bb5cf6-951e-49c9-bbf7-e551d399bf0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50FEDE4-E73B-450F-BBD5-44F97AAF5D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14596</TotalTime>
  <Words>8811</Words>
  <Application>Microsoft Office PowerPoint</Application>
  <PresentationFormat>Custom</PresentationFormat>
  <Paragraphs>849</Paragraphs>
  <Slides>147</Slides>
  <Notes>13</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147</vt:i4>
      </vt:variant>
    </vt:vector>
  </HeadingPairs>
  <TitlesOfParts>
    <vt:vector size="156" baseType="lpstr">
      <vt:lpstr>Arial</vt:lpstr>
      <vt:lpstr>Calibri</vt:lpstr>
      <vt:lpstr>Lucida Console</vt:lpstr>
      <vt:lpstr>Segoe UI</vt:lpstr>
      <vt:lpstr>Segoe UI Light</vt:lpstr>
      <vt:lpstr>Tahoma</vt:lpstr>
      <vt:lpstr>Wingdings</vt:lpstr>
      <vt:lpstr>6-50029_S4_Q1_FY17_Dark_Template</vt:lpstr>
      <vt:lpstr>Server and Cloud 2013</vt:lpstr>
      <vt:lpstr>PowerPoint Presentation</vt:lpstr>
      <vt:lpstr>Requirements</vt:lpstr>
      <vt:lpstr>Requirements</vt:lpstr>
      <vt:lpstr>Part 1: Customer story</vt:lpstr>
      <vt:lpstr>Background</vt:lpstr>
      <vt:lpstr>Background</vt:lpstr>
      <vt:lpstr>Background</vt:lpstr>
      <vt:lpstr>Background</vt:lpstr>
      <vt:lpstr>Customer questions</vt:lpstr>
      <vt:lpstr>Solution Logical Architecture</vt:lpstr>
      <vt:lpstr>Phased deployment</vt:lpstr>
      <vt:lpstr>Phased deployment</vt:lpstr>
      <vt:lpstr>Phased deployment</vt:lpstr>
      <vt:lpstr>Phase 1: collect and label utterances</vt:lpstr>
      <vt:lpstr>Phases 2 and 3: train and deploy machine learning</vt:lpstr>
      <vt:lpstr>Phase 4: cold path processing &amp; analytics</vt:lpstr>
      <vt:lpstr>Solution architecture notes</vt:lpstr>
      <vt:lpstr>Part 2: Lab</vt:lpstr>
      <vt:lpstr>Instructions</vt:lpstr>
      <vt:lpstr>Instructions</vt:lpstr>
      <vt:lpstr>Verify module installation</vt:lpstr>
      <vt:lpstr>Verify module installation</vt:lpstr>
      <vt:lpstr>Verify module installation</vt:lpstr>
      <vt:lpstr>Verify Power BI access</vt:lpstr>
      <vt:lpstr>Phase 1: Collect and label utterances</vt:lpstr>
      <vt:lpstr>Log into Azure portal</vt:lpstr>
      <vt:lpstr>Create a resource group 110-create-resource-group.ps1</vt:lpstr>
      <vt:lpstr>Create a storage account (1/4) 120-create-storage.ps1</vt:lpstr>
      <vt:lpstr>Create a storage account (2/4) 120-create-storage.ps1</vt:lpstr>
      <vt:lpstr>Create a storage account (3/4) 120-create-storage.ps1</vt:lpstr>
      <vt:lpstr>Create a storage account (4/4) 120-create-storage.ps1</vt:lpstr>
      <vt:lpstr>Create a Data Lake (1/2) 130-create-data-lake.ps1</vt:lpstr>
      <vt:lpstr>Create a Data Lake (2/2) 130-create-data-lake.ps1</vt:lpstr>
      <vt:lpstr>Add JSON library to Data Lake (1/3) 130-create-data-lake.ps1</vt:lpstr>
      <vt:lpstr>Add JSON library to Data Lake (2/3) 130-create-data-lake.ps1</vt:lpstr>
      <vt:lpstr>Add JSON library to Data Lake (3/3) 130-create-data-lake.ps1</vt:lpstr>
      <vt:lpstr>Connect Blob storage to Data Lake Analytics (1/2) 130-create-data-lake.ps1</vt:lpstr>
      <vt:lpstr>Connect Blob storage to Data Lake Analytics (2/2) 130-create-data-lake.ps1</vt:lpstr>
      <vt:lpstr>Add advanced extensions to Data Lake</vt:lpstr>
      <vt:lpstr>Create Event Hub (1/5) 140-create-event-hub.ps1</vt:lpstr>
      <vt:lpstr>Create Event Hub (2/5) 140-create-event-hub.ps1</vt:lpstr>
      <vt:lpstr>Create Event Hub (3/5) 140-create-event-hub.ps1</vt:lpstr>
      <vt:lpstr>Create Event Hub (4/5) 140-create-event-hub.ps1</vt:lpstr>
      <vt:lpstr>Create Event Hub (5/5) 140-create-event-hub.ps1</vt:lpstr>
      <vt:lpstr>Create Logic App (1/10) 160-create-logic-app.ps1</vt:lpstr>
      <vt:lpstr>Create Logic App (2/10)</vt:lpstr>
      <vt:lpstr>Create Logic App (3/10) 160-create-logic-app.ps1</vt:lpstr>
      <vt:lpstr>Create Logic App (4/10) 160-create-logic-app.ps1</vt:lpstr>
      <vt:lpstr>Create Logic App (5/10) 160-create-logic-app.ps1</vt:lpstr>
      <vt:lpstr>Create Logic App (6/10)</vt:lpstr>
      <vt:lpstr>Create Logic App (7/10)</vt:lpstr>
      <vt:lpstr>Create Logic App (8/10)</vt:lpstr>
      <vt:lpstr>Create Logic App (9/10)</vt:lpstr>
      <vt:lpstr>Create Logic App (10/10)</vt:lpstr>
      <vt:lpstr>Create Stream Analytics (1/6) 170-create-stream-analytics.ps1</vt:lpstr>
      <vt:lpstr>Create Stream Analytics (2/6) 170-create-stream-analytics.ps1</vt:lpstr>
      <vt:lpstr>Create Stream Analytics (3/6) 170-create-stream-analytics.ps1</vt:lpstr>
      <vt:lpstr>Create Stream Analytics (4/6)</vt:lpstr>
      <vt:lpstr>Create Stream Analytics (5/6)</vt:lpstr>
      <vt:lpstr>Create Stream Analytics (6/6)</vt:lpstr>
      <vt:lpstr>Register Your Bot (1/2)</vt:lpstr>
      <vt:lpstr>Register Your Bot (2/2)</vt:lpstr>
      <vt:lpstr>Create Language Understanding Service</vt:lpstr>
      <vt:lpstr>Set up Language Understanding (1/5)</vt:lpstr>
      <vt:lpstr>Set up Language Understanding (2/5)</vt:lpstr>
      <vt:lpstr>Set up Language Understanding (3/5)</vt:lpstr>
      <vt:lpstr>Set up Language Understanding (1/5)</vt:lpstr>
      <vt:lpstr>Set up Language Understanding (5/5)</vt:lpstr>
      <vt:lpstr>Get Your Logic App Post URL</vt:lpstr>
      <vt:lpstr>Open Visual Studio Solution</vt:lpstr>
      <vt:lpstr>Connect Your Bot to Azure Services</vt:lpstr>
      <vt:lpstr>Test Your Bot (1/2)</vt:lpstr>
      <vt:lpstr>Test Your Bot (2/2)</vt:lpstr>
      <vt:lpstr>Deploy Your Bot (1/3)</vt:lpstr>
      <vt:lpstr>Deploy Your Bot (2/3)</vt:lpstr>
      <vt:lpstr>Deploy Your Bot (3/3)</vt:lpstr>
      <vt:lpstr>Simulate interactions with your Bot (1/4)</vt:lpstr>
      <vt:lpstr>Simulate interactions with your Bot (2/4)</vt:lpstr>
      <vt:lpstr>Simulate interactions with your Bot (3/4)</vt:lpstr>
      <vt:lpstr>Simulate interactions with your Bot (4/4)</vt:lpstr>
      <vt:lpstr>Train Language Understanding Module (1/3)</vt:lpstr>
      <vt:lpstr>Train Language Understanding Module (2/3)</vt:lpstr>
      <vt:lpstr>Train Language Understanding Module (3/3)</vt:lpstr>
      <vt:lpstr>Create real-time dashboard (1/4)</vt:lpstr>
      <vt:lpstr>Create real-time dashboard (2/4)</vt:lpstr>
      <vt:lpstr>Create real-time dashboard (3/4)</vt:lpstr>
      <vt:lpstr>Create real-time dashboard (4/4)</vt:lpstr>
      <vt:lpstr>Solution implemented at this point</vt:lpstr>
      <vt:lpstr>Interlude: monitoring Azure resources</vt:lpstr>
      <vt:lpstr>Monitor your Logic App</vt:lpstr>
      <vt:lpstr>Monitor your Event Hub</vt:lpstr>
      <vt:lpstr>Monitor your Stream Analytics job</vt:lpstr>
      <vt:lpstr>Phase 2: set up machine learning model</vt:lpstr>
      <vt:lpstr>Prepare ML training set (1/3) 230-generate-ml-training-data.ps1</vt:lpstr>
      <vt:lpstr>Prepare ML training set (2/3) 230-generate-ml-training-data.ps1</vt:lpstr>
      <vt:lpstr>Prepare ML training set (3/3)</vt:lpstr>
      <vt:lpstr>Create AML workspace (1/2)</vt:lpstr>
      <vt:lpstr>Create AML workspace (2/2)</vt:lpstr>
      <vt:lpstr>Create AML experiment (1/9)</vt:lpstr>
      <vt:lpstr>Create AML experiment (2/9)</vt:lpstr>
      <vt:lpstr>Create AML experiment (3/9)</vt:lpstr>
      <vt:lpstr>Create AML experiment (4/9)</vt:lpstr>
      <vt:lpstr>Create AML experiment (5/9)</vt:lpstr>
      <vt:lpstr>Create AML experiment (6/9)</vt:lpstr>
      <vt:lpstr>Create AML experiment (7/9)</vt:lpstr>
      <vt:lpstr>Create AML experiment (8/9)</vt:lpstr>
      <vt:lpstr>Create AML experiment (9/9)</vt:lpstr>
      <vt:lpstr>Deploy AML web service</vt:lpstr>
      <vt:lpstr>Phase 3: integrate bot with machine learning</vt:lpstr>
      <vt:lpstr>Integrate Azure ML web service with your Bot (1/5)</vt:lpstr>
      <vt:lpstr>Integrate Azure ML web service with your Bot (2/5)</vt:lpstr>
      <vt:lpstr>Integrate Azure ML web service with your Bot (3/5)</vt:lpstr>
      <vt:lpstr>Integrate Azure ML web service with your Bot (4/5)</vt:lpstr>
      <vt:lpstr>Integrate Azure ML web service with your Bot (5/5)</vt:lpstr>
      <vt:lpstr>Phase 4: cold path processing &amp; analytics dashboard</vt:lpstr>
      <vt:lpstr>Create SQL DW (1/4) 310-create-data-warehouse.ps1</vt:lpstr>
      <vt:lpstr>Create SQL DW(2/4) 310-create-data-warehouse.ps1</vt:lpstr>
      <vt:lpstr>Create SQL DW (3/4) 310-create-data-warehouse.ps1</vt:lpstr>
      <vt:lpstr>Create SQL DW (4/4) 310-create-data-warehouse.ps1</vt:lpstr>
      <vt:lpstr>Create Data Factory (1/9) 320-create-data-factory.ps1</vt:lpstr>
      <vt:lpstr>Create Data Factory (2/9)</vt:lpstr>
      <vt:lpstr>Create Data Factory (3/9)</vt:lpstr>
      <vt:lpstr>Create Data Factory (4/9)</vt:lpstr>
      <vt:lpstr>Create Data Factory (5/9)</vt:lpstr>
      <vt:lpstr>Create Data Factory (6/9)</vt:lpstr>
      <vt:lpstr>Create Data Factory (7/9)</vt:lpstr>
      <vt:lpstr>Create Data Factory (8/9)</vt:lpstr>
      <vt:lpstr>Create Data Factory (9/9)</vt:lpstr>
      <vt:lpstr>Monitor Data Factory (1/2)</vt:lpstr>
      <vt:lpstr>Monitor Data Factory (2/2)</vt:lpstr>
      <vt:lpstr>Create historical report (1/5)</vt:lpstr>
      <vt:lpstr>Create historical report (2/5)</vt:lpstr>
      <vt:lpstr>Create historical report (3/5)</vt:lpstr>
      <vt:lpstr>Create historical report (4/5)</vt:lpstr>
      <vt:lpstr>Create historical report (5/5)</vt:lpstr>
      <vt:lpstr>View dashboard combined reports</vt:lpstr>
      <vt:lpstr>Set up alerting (1/4)</vt:lpstr>
      <vt:lpstr>Set up alerting (2/4)</vt:lpstr>
      <vt:lpstr>Set up alerting (3/4)</vt:lpstr>
      <vt:lpstr>Set up alerting (4/4)</vt:lpstr>
      <vt:lpstr>Congratulations!</vt:lpstr>
      <vt:lpstr>Machine learning everywhere!</vt:lpstr>
      <vt:lpstr>Machine learning everywhere!</vt:lpstr>
      <vt:lpstr>Clean-up</vt:lpstr>
      <vt:lpstr>Pause SQL Data Warehouse</vt:lpstr>
      <vt:lpstr>Delete Resource Group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S4 Solutions Specialist Summit</dc:subject>
  <dc:creator>Eduardo Kassner</dc:creator>
  <cp:keywords>S4 Solutions Specialist Summit</cp:keywords>
  <dc:description>Template: Mitchell Derrey, Silver Fox Productions
Formatting: 
Audience Type:</dc:description>
  <cp:lastModifiedBy>George Wilburn</cp:lastModifiedBy>
  <cp:revision>949</cp:revision>
  <dcterms:created xsi:type="dcterms:W3CDTF">2014-06-10T19:28:25Z</dcterms:created>
  <dcterms:modified xsi:type="dcterms:W3CDTF">2017-06-06T22:19:55Z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0x0101007CA13CD0E627214D8ABAA69EC8C02B6B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22;#Hyatt Regency Bellevue|2e1bad98-48c3-407f-8203-258b1eb26eb9</vt:lpwstr>
  </property>
  <property fmtid="{D5CDD505-2E9C-101B-9397-08002B2CF9AE}" pid="7" name="Track">
    <vt:lpwstr/>
  </property>
  <property fmtid="{D5CDD505-2E9C-101B-9397-08002B2CF9AE}" pid="8" name="Event Location">
    <vt:lpwstr>21;#Bellevue|123dcbfb-36f6-4493-90d9-6b60fd95daf2</vt:lpwstr>
  </property>
  <property fmtid="{D5CDD505-2E9C-101B-9397-08002B2CF9AE}" pid="9" name="Campaign">
    <vt:lpwstr/>
  </property>
  <property fmtid="{D5CDD505-2E9C-101B-9397-08002B2CF9AE}" pid="10" name="IsMyDocuments">
    <vt:bool>true</vt:bool>
  </property>
  <property fmtid="{D5CDD505-2E9C-101B-9397-08002B2CF9AE}" pid="11" name="TaxKeyword">
    <vt:lpwstr>13;#S4 Solutions Specialist Summit|d9b60951-340d-42d0-8bd2-e03149d04f07</vt:lpwstr>
  </property>
  <property fmtid="{D5CDD505-2E9C-101B-9397-08002B2CF9AE}" pid="12" name="Audience1">
    <vt:lpwstr/>
  </property>
  <property fmtid="{D5CDD505-2E9C-101B-9397-08002B2CF9AE}" pid="13" name="Event Name">
    <vt:lpwstr>63;#Solution Specialist Sales Summit|66567d53-d3fe-4f1b-8582-d9689d0afd92</vt:lpwstr>
  </property>
</Properties>
</file>